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Inconsolata" panose="020B0604020202020204" charset="0"/>
      <p:regular r:id="rId38"/>
      <p:bold r:id="rId39"/>
    </p:embeddedFont>
    <p:embeddedFont>
      <p:font typeface="Inconsolata Regular" panose="020B0604020202020204" charset="0"/>
      <p:regular r:id="rId40"/>
      <p:bold r:id="rId41"/>
    </p:embeddedFont>
    <p:embeddedFont>
      <p:font typeface="Roboto" panose="020B0604020202020204" charset="0"/>
      <p:regular r:id="rId42"/>
      <p:bold r:id="rId43"/>
      <p:italic r:id="rId44"/>
      <p:boldItalic r:id="rId45"/>
    </p:embeddedFont>
    <p:embeddedFont>
      <p:font typeface="Roboto Light" panose="020B0604020202020204" charset="0"/>
      <p:regular r:id="rId46"/>
      <p:bold r:id="rId47"/>
      <p:italic r:id="rId48"/>
      <p:boldItalic r:id="rId49"/>
    </p:embeddedFont>
    <p:embeddedFont>
      <p:font typeface="Roboto Medium" panose="020B0604020202020204" charset="0"/>
      <p:regular r:id="rId50"/>
      <p:bold r:id="rId51"/>
      <p:italic r:id="rId52"/>
      <p:boldItalic r:id="rId53"/>
    </p:embeddedFont>
    <p:embeddedFont>
      <p:font typeface="Roboto Thin"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A3390C-171F-4160-833A-0ECF844B84EA}">
  <a:tblStyle styleId="{D3A3390C-171F-4160-833A-0ECF844B84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841ff3381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841ff3381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shutterstock_565875613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752b51ec09_0_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752b51ec09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74f61e020f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74f61e020f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74f61e020f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74f61e020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74f61e020f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74f61e020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74f61e020f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74f61e020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841ff3381b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841ff3381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752b51ec09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752b51ec09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841ff3381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841ff3381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841ff3381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841ff3381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37fb6bdca_0_1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737fb6bdca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841ff3381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841ff3381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841ff3381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841ff3381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841ff3381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841ff3381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52f0dbc94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52f0dbc94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41ff3381b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41ff3381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41ff3381b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41ff3381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841ff3381b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841ff3381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752b51ec09_0_1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752b51ec09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752b51ec09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752b51ec09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shutterstock_680078848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841ff3381b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841ff3381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841ff338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841ff338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752b51ec09_0_1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752b51ec09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841ff3381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841ff3381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41ff3381b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41ff3381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41ff3381b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41ff3381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52f0dbc94c_0_1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52f0dbc94c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b198a3e8a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b198a3e8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841ff3381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841ff3381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752b51ec0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752b51ec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841ff3381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841ff338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752b51ec09_0_1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752b51ec09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752b51ec09_0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752b51ec09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hyperlink" Target="https://geek-university.com/nmap/what-is-zenmap/" TargetMode="External"/><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hyperlink" Target="https://nvd.nist.gov/" TargetMode="External"/><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hyperlink" Target="http://nvd.nist.gov" TargetMode="External"/><Relationship Id="rId2" Type="http://schemas.openxmlformats.org/officeDocument/2006/relationships/notesSlide" Target="../notesSlides/notesSlide30.xml"/><Relationship Id="rId1" Type="http://schemas.openxmlformats.org/officeDocument/2006/relationships/slideLayout" Target="../slideLayouts/slideLayout5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nvd.nist.gov/"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hyperlink" Target="https://nmap.org/"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 Id="rId5" Type="http://schemas.openxmlformats.org/officeDocument/2006/relationships/image" Target="../media/image29.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hyperlink" Target="https://dribbble.com/shots/8521877-Malware-Scanner-CSS-Animation/attachments/805128?mode=medi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Penetration Testing Day 2</a:t>
            </a:r>
            <a:endParaRPr/>
          </a:p>
        </p:txBody>
      </p:sp>
      <p:sp>
        <p:nvSpPr>
          <p:cNvPr id="2038" name="Google Shape;2038;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Network Discovery and Vulnerability Scanning</a:t>
            </a:r>
            <a:endParaRPr/>
          </a:p>
        </p:txBody>
      </p:sp>
      <p:sp>
        <p:nvSpPr>
          <p:cNvPr id="2039" name="Google Shape;2039;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E8">
            <a:alpha val="64800"/>
          </a:srgbClr>
        </a:solidFill>
        <a:effectLst/>
      </p:bgPr>
    </p:bg>
    <p:spTree>
      <p:nvGrpSpPr>
        <p:cNvPr id="1" name="Shape 2170"/>
        <p:cNvGrpSpPr/>
        <p:nvPr/>
      </p:nvGrpSpPr>
      <p:grpSpPr>
        <a:xfrm>
          <a:off x="0" y="0"/>
          <a:ext cx="0" cy="0"/>
          <a:chOff x="0" y="0"/>
          <a:chExt cx="0" cy="0"/>
        </a:xfrm>
      </p:grpSpPr>
      <p:sp>
        <p:nvSpPr>
          <p:cNvPr id="2171" name="Google Shape;2171;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 Nmap Legal?</a:t>
            </a:r>
            <a:endParaRPr/>
          </a:p>
        </p:txBody>
      </p:sp>
      <p:sp>
        <p:nvSpPr>
          <p:cNvPr id="2172" name="Google Shape;2172;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Nmap is designed to help network defenders protect their networks from attackers by identifying security vulnerabilities in the system. </a:t>
            </a:r>
            <a:endParaRPr sz="1700"/>
          </a:p>
          <a:p>
            <a:pPr marL="0" lvl="0" indent="0" algn="l" rtl="0">
              <a:spcBef>
                <a:spcPts val="800"/>
              </a:spcBef>
              <a:spcAft>
                <a:spcPts val="800"/>
              </a:spcAft>
              <a:buNone/>
            </a:pPr>
            <a:r>
              <a:rPr lang="en" sz="1700"/>
              <a:t>But attackers can use Nmap for the same aim: to probe networks for vulnerabilities.</a:t>
            </a:r>
            <a:endParaRPr sz="1700"/>
          </a:p>
        </p:txBody>
      </p:sp>
      <p:sp>
        <p:nvSpPr>
          <p:cNvPr id="2173" name="Google Shape;2173;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pic>
        <p:nvPicPr>
          <p:cNvPr id="2174" name="Google Shape;2174;p115"/>
          <p:cNvPicPr preferRelativeResize="0"/>
          <p:nvPr/>
        </p:nvPicPr>
        <p:blipFill>
          <a:blip r:embed="rId3">
            <a:alphaModFix/>
          </a:blip>
          <a:stretch>
            <a:fillRect/>
          </a:stretch>
        </p:blipFill>
        <p:spPr>
          <a:xfrm>
            <a:off x="2883875" y="1869225"/>
            <a:ext cx="6064649" cy="2700125"/>
          </a:xfrm>
          <a:prstGeom prst="rect">
            <a:avLst/>
          </a:prstGeom>
          <a:noFill/>
          <a:ln>
            <a:noFill/>
          </a:ln>
        </p:spPr>
      </p:pic>
      <p:sp>
        <p:nvSpPr>
          <p:cNvPr id="2175" name="Google Shape;2175;p115"/>
          <p:cNvSpPr txBox="1">
            <a:spLocks noGrp="1"/>
          </p:cNvSpPr>
          <p:nvPr>
            <p:ph type="body" idx="3"/>
          </p:nvPr>
        </p:nvSpPr>
        <p:spPr>
          <a:xfrm>
            <a:off x="0" y="2146550"/>
            <a:ext cx="4597800" cy="1523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1000"/>
              </a:spcAft>
              <a:buNone/>
            </a:pPr>
            <a:r>
              <a:rPr lang="en"/>
              <a:t>While laws are complicated and vary by region, using Nmap to scan external networks without permission can lead to being banned by your ISP and felony charges.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81" name="Google Shape;2181;p11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82" name="Google Shape;2182;p116"/>
          <p:cNvSpPr txBox="1"/>
          <p:nvPr/>
        </p:nvSpPr>
        <p:spPr>
          <a:xfrm>
            <a:off x="3616675" y="1312100"/>
            <a:ext cx="5253000" cy="26646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1200"/>
              </a:spcAft>
              <a:buNone/>
            </a:pPr>
            <a:r>
              <a:rPr lang="en" sz="2200">
                <a:solidFill>
                  <a:srgbClr val="FFF2CC"/>
                </a:solidFill>
                <a:latin typeface="Roboto Light"/>
                <a:ea typeface="Roboto Light"/>
                <a:cs typeface="Roboto Light"/>
                <a:sym typeface="Roboto Light"/>
              </a:rPr>
              <a:t>You should always get </a:t>
            </a:r>
            <a:br>
              <a:rPr lang="en" sz="2200">
                <a:solidFill>
                  <a:srgbClr val="FFF2CC"/>
                </a:solidFill>
                <a:latin typeface="Roboto Light"/>
                <a:ea typeface="Roboto Light"/>
                <a:cs typeface="Roboto Light"/>
                <a:sym typeface="Roboto Light"/>
              </a:rPr>
            </a:br>
            <a:r>
              <a:rPr lang="en" sz="2200" b="1">
                <a:solidFill>
                  <a:srgbClr val="FFF2CC"/>
                </a:solidFill>
                <a:latin typeface="Roboto"/>
                <a:ea typeface="Roboto"/>
                <a:cs typeface="Roboto"/>
                <a:sym typeface="Roboto"/>
              </a:rPr>
              <a:t>documented permission</a:t>
            </a:r>
            <a:r>
              <a:rPr lang="en" sz="2200">
                <a:solidFill>
                  <a:srgbClr val="FFF2CC"/>
                </a:solidFill>
                <a:latin typeface="Roboto Light"/>
                <a:ea typeface="Roboto Light"/>
                <a:cs typeface="Roboto Light"/>
                <a:sym typeface="Roboto Light"/>
              </a:rPr>
              <a:t> from the </a:t>
            </a:r>
            <a:br>
              <a:rPr lang="en" sz="2200">
                <a:solidFill>
                  <a:srgbClr val="FFF2CC"/>
                </a:solidFill>
                <a:latin typeface="Roboto Light"/>
                <a:ea typeface="Roboto Light"/>
                <a:cs typeface="Roboto Light"/>
                <a:sym typeface="Roboto Light"/>
              </a:rPr>
            </a:br>
            <a:r>
              <a:rPr lang="en" sz="2200">
                <a:solidFill>
                  <a:srgbClr val="FFF2CC"/>
                </a:solidFill>
                <a:latin typeface="Roboto Light"/>
                <a:ea typeface="Roboto Light"/>
                <a:cs typeface="Roboto Light"/>
                <a:sym typeface="Roboto Light"/>
              </a:rPr>
              <a:t>system owner before engaging </a:t>
            </a:r>
            <a:br>
              <a:rPr lang="en" sz="2200">
                <a:solidFill>
                  <a:srgbClr val="FFF2CC"/>
                </a:solidFill>
                <a:latin typeface="Roboto Light"/>
                <a:ea typeface="Roboto Light"/>
                <a:cs typeface="Roboto Light"/>
                <a:sym typeface="Roboto Light"/>
              </a:rPr>
            </a:br>
            <a:r>
              <a:rPr lang="en" sz="2200">
                <a:solidFill>
                  <a:srgbClr val="FFF2CC"/>
                </a:solidFill>
                <a:latin typeface="Roboto Light"/>
                <a:ea typeface="Roboto Light"/>
                <a:cs typeface="Roboto Light"/>
                <a:sym typeface="Roboto Light"/>
              </a:rPr>
              <a:t>in any type of network scan.</a:t>
            </a:r>
            <a:endParaRPr sz="2200">
              <a:solidFill>
                <a:srgbClr val="FFF2CC"/>
              </a:solidFill>
              <a:latin typeface="Roboto Light"/>
              <a:ea typeface="Roboto Light"/>
              <a:cs typeface="Roboto Light"/>
              <a:sym typeface="Roboto Light"/>
            </a:endParaRPr>
          </a:p>
        </p:txBody>
      </p:sp>
      <p:sp>
        <p:nvSpPr>
          <p:cNvPr id="2183" name="Google Shape;2183;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11</a:t>
            </a:fld>
            <a:endParaRPr sz="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11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Nmap</a:t>
            </a:r>
            <a:endParaRPr/>
          </a:p>
        </p:txBody>
      </p:sp>
      <p:sp>
        <p:nvSpPr>
          <p:cNvPr id="2189" name="Google Shape;2189;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195" name="Google Shape;2195;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Port Scanning with Nmap</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experiment with </a:t>
            </a:r>
            <a:endParaRPr sz="2000">
              <a:latin typeface="Roboto Light"/>
              <a:ea typeface="Roboto Light"/>
              <a:cs typeface="Roboto Light"/>
              <a:sym typeface="Roboto Light"/>
            </a:endParaRPr>
          </a:p>
          <a:p>
            <a:pPr marL="0" lvl="0" indent="0" algn="l" rtl="0">
              <a:lnSpc>
                <a:spcPct val="115000"/>
              </a:lnSpc>
              <a:spcBef>
                <a:spcPts val="0"/>
              </a:spcBef>
              <a:spcAft>
                <a:spcPts val="800"/>
              </a:spcAft>
              <a:buNone/>
            </a:pPr>
            <a:r>
              <a:rPr lang="en" sz="2000">
                <a:latin typeface="Roboto Light"/>
                <a:ea typeface="Roboto Light"/>
                <a:cs typeface="Roboto Light"/>
                <a:sym typeface="Roboto Light"/>
              </a:rPr>
              <a:t>various Nmap scanning options. </a:t>
            </a:r>
            <a:endParaRPr sz="2000">
              <a:latin typeface="Roboto Light"/>
              <a:ea typeface="Roboto Light"/>
              <a:cs typeface="Roboto Light"/>
              <a:sym typeface="Roboto Light"/>
            </a:endParaRPr>
          </a:p>
        </p:txBody>
      </p:sp>
      <p:sp>
        <p:nvSpPr>
          <p:cNvPr id="2196" name="Google Shape;2196;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2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NSE Scripting</a:t>
            </a:r>
            <a:endParaRPr/>
          </a:p>
        </p:txBody>
      </p:sp>
      <p:sp>
        <p:nvSpPr>
          <p:cNvPr id="2207" name="Google Shape;2207;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11"/>
        <p:cNvGrpSpPr/>
        <p:nvPr/>
      </p:nvGrpSpPr>
      <p:grpSpPr>
        <a:xfrm>
          <a:off x="0" y="0"/>
          <a:ext cx="0" cy="0"/>
          <a:chOff x="0" y="0"/>
          <a:chExt cx="0" cy="0"/>
        </a:xfrm>
      </p:grpSpPr>
      <p:sp>
        <p:nvSpPr>
          <p:cNvPr id="2212" name="Google Shape;221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NSE Scripting</a:t>
            </a:r>
            <a:endParaRPr/>
          </a:p>
        </p:txBody>
      </p:sp>
      <p:sp>
        <p:nvSpPr>
          <p:cNvPr id="2213" name="Google Shape;2213;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Nmap Scripting Engine (NSE) allows users to create and share scripts that automate a wide variety of networking tasks.</a:t>
            </a:r>
            <a:endParaRPr/>
          </a:p>
        </p:txBody>
      </p:sp>
      <p:sp>
        <p:nvSpPr>
          <p:cNvPr id="2214" name="Google Shape;2214;p121"/>
          <p:cNvSpPr txBox="1">
            <a:spLocks noGrp="1"/>
          </p:cNvSpPr>
          <p:nvPr>
            <p:ph type="body" idx="3"/>
          </p:nvPr>
        </p:nvSpPr>
        <p:spPr>
          <a:xfrm>
            <a:off x="175" y="1484050"/>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Nmap comes with a preinstalled collection of NSE scripts that can be used to modify and create </a:t>
            </a:r>
            <a:br>
              <a:rPr lang="en"/>
            </a:br>
            <a:r>
              <a:rPr lang="en"/>
              <a:t>custom scripts for individual needs.</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215" name="Google Shape;2215;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2216" name="Google Shape;2216;p121"/>
          <p:cNvSpPr txBox="1"/>
          <p:nvPr/>
        </p:nvSpPr>
        <p:spPr>
          <a:xfrm>
            <a:off x="460875" y="2133600"/>
            <a:ext cx="2322900" cy="364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Input example:</a:t>
            </a:r>
            <a:endParaRPr>
              <a:solidFill>
                <a:srgbClr val="FFFFFF"/>
              </a:solidFill>
              <a:latin typeface="Roboto Medium"/>
              <a:ea typeface="Roboto Medium"/>
              <a:cs typeface="Roboto Medium"/>
              <a:sym typeface="Roboto Medium"/>
            </a:endParaRPr>
          </a:p>
        </p:txBody>
      </p:sp>
      <p:sp>
        <p:nvSpPr>
          <p:cNvPr id="2217" name="Google Shape;2217;p121"/>
          <p:cNvSpPr/>
          <p:nvPr/>
        </p:nvSpPr>
        <p:spPr>
          <a:xfrm>
            <a:off x="2903600" y="2566825"/>
            <a:ext cx="5966100" cy="1899000"/>
          </a:xfrm>
          <a:prstGeom prst="roundRect">
            <a:avLst>
              <a:gd name="adj" fmla="val 485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nconsolata Regular"/>
                <a:ea typeface="Inconsolata Regular"/>
                <a:cs typeface="Inconsolata Regular"/>
                <a:sym typeface="Inconsolata Regular"/>
              </a:rPr>
              <a:t>[root@research ~]# nmap -sC 192.168.122.1 Starting Nmap 7.70 ( https://nmap.org ) at 2019-11-18 12:52 -03 Nmap scan report for 192.168.122.1 Host is up (0.000033s latency). Not shown: 996 closed ports PORT STATE SERVICE 21/tcp open ftp 53/tcp open domain | dns-nsid: |\_ bind.version: dnsmasq-2.80 80/tcp open http |\_http-title: Test Page for the HTTP Server on Fedora Nmap done: 1 IP address (1 host up) scanned in 15.58 seconds [root@research ~]#</a:t>
            </a:r>
            <a:endParaRPr>
              <a:latin typeface="Inconsolata Regular"/>
              <a:ea typeface="Inconsolata Regular"/>
              <a:cs typeface="Inconsolata Regular"/>
              <a:sym typeface="Inconsolata Regular"/>
            </a:endParaRPr>
          </a:p>
        </p:txBody>
      </p:sp>
      <p:sp>
        <p:nvSpPr>
          <p:cNvPr id="2218" name="Google Shape;2218;p121"/>
          <p:cNvSpPr txBox="1"/>
          <p:nvPr/>
        </p:nvSpPr>
        <p:spPr>
          <a:xfrm>
            <a:off x="2903600" y="2133600"/>
            <a:ext cx="2322900" cy="364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Expected output</a:t>
            </a:r>
            <a:endParaRPr>
              <a:solidFill>
                <a:srgbClr val="FFFFFF"/>
              </a:solidFill>
              <a:latin typeface="Roboto Medium"/>
              <a:ea typeface="Roboto Medium"/>
              <a:cs typeface="Roboto Medium"/>
              <a:sym typeface="Roboto Medium"/>
            </a:endParaRPr>
          </a:p>
        </p:txBody>
      </p:sp>
      <p:sp>
        <p:nvSpPr>
          <p:cNvPr id="2219" name="Google Shape;2219;p121"/>
          <p:cNvSpPr/>
          <p:nvPr/>
        </p:nvSpPr>
        <p:spPr>
          <a:xfrm>
            <a:off x="460875" y="2566825"/>
            <a:ext cx="2175300" cy="533700"/>
          </a:xfrm>
          <a:prstGeom prst="roundRect">
            <a:avLst>
              <a:gd name="adj" fmla="val 485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Inconsolata"/>
                <a:ea typeface="Inconsolata"/>
                <a:cs typeface="Inconsolata"/>
                <a:sym typeface="Inconsolata"/>
              </a:rPr>
              <a:t>nmap -sC 192.168.122.1</a:t>
            </a:r>
            <a:endParaRPr>
              <a:latin typeface="Inconsolata"/>
              <a:ea typeface="Inconsolata"/>
              <a:cs typeface="Inconsolata"/>
              <a:sym typeface="Inconsolata"/>
            </a:endParaRPr>
          </a:p>
        </p:txBody>
      </p:sp>
      <p:pic>
        <p:nvPicPr>
          <p:cNvPr id="2220" name="Google Shape;2220;p121"/>
          <p:cNvPicPr preferRelativeResize="0"/>
          <p:nvPr/>
        </p:nvPicPr>
        <p:blipFill>
          <a:blip r:embed="rId3">
            <a:alphaModFix/>
          </a:blip>
          <a:stretch>
            <a:fillRect/>
          </a:stretch>
        </p:blipFill>
        <p:spPr>
          <a:xfrm>
            <a:off x="175" y="2090260"/>
            <a:ext cx="9144001" cy="26420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24"/>
        <p:cNvGrpSpPr/>
        <p:nvPr/>
      </p:nvGrpSpPr>
      <p:grpSpPr>
        <a:xfrm>
          <a:off x="0" y="0"/>
          <a:ext cx="0" cy="0"/>
          <a:chOff x="0" y="0"/>
          <a:chExt cx="0" cy="0"/>
        </a:xfrm>
      </p:grpSpPr>
      <p:sp>
        <p:nvSpPr>
          <p:cNvPr id="2225" name="Google Shape;2225;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NSE</a:t>
            </a:r>
            <a:endParaRPr/>
          </a:p>
          <a:p>
            <a:pPr marL="0" lvl="0" indent="0" algn="l" rtl="0">
              <a:spcBef>
                <a:spcPts val="0"/>
              </a:spcBef>
              <a:spcAft>
                <a:spcPts val="0"/>
              </a:spcAft>
              <a:buNone/>
            </a:pPr>
            <a:endParaRPr/>
          </a:p>
        </p:txBody>
      </p:sp>
      <p:sp>
        <p:nvSpPr>
          <p:cNvPr id="2226" name="Google Shape;2226;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There’s over 600 scripts available in NSE. With these, you can perform almost any infosec research task. For example, we can use NSE scripting to perform: </a:t>
            </a:r>
            <a:endParaRPr/>
          </a:p>
          <a:p>
            <a:pPr marL="0" lvl="0" indent="0" algn="l" rtl="0">
              <a:spcBef>
                <a:spcPts val="800"/>
              </a:spcBef>
              <a:spcAft>
                <a:spcPts val="0"/>
              </a:spcAft>
              <a:buNone/>
            </a:pPr>
            <a:endParaRPr/>
          </a:p>
        </p:txBody>
      </p:sp>
      <p:sp>
        <p:nvSpPr>
          <p:cNvPr id="2227" name="Google Shape;2227;p122"/>
          <p:cNvSpPr/>
          <p:nvPr/>
        </p:nvSpPr>
        <p:spPr>
          <a:xfrm>
            <a:off x="1352550" y="1531225"/>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8" name="Google Shape;2228;p122"/>
          <p:cNvGrpSpPr/>
          <p:nvPr/>
        </p:nvGrpSpPr>
        <p:grpSpPr>
          <a:xfrm>
            <a:off x="457200" y="1531213"/>
            <a:ext cx="776889" cy="621300"/>
            <a:chOff x="457200" y="1378813"/>
            <a:chExt cx="776889" cy="621300"/>
          </a:xfrm>
        </p:grpSpPr>
        <p:sp>
          <p:nvSpPr>
            <p:cNvPr id="2229" name="Google Shape;2229;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0" name="Google Shape;2230;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31" name="Google Shape;2231;p122"/>
          <p:cNvGrpSpPr/>
          <p:nvPr/>
        </p:nvGrpSpPr>
        <p:grpSpPr>
          <a:xfrm>
            <a:off x="457200" y="2381125"/>
            <a:ext cx="776889" cy="621300"/>
            <a:chOff x="457200" y="1378813"/>
            <a:chExt cx="776889" cy="621300"/>
          </a:xfrm>
        </p:grpSpPr>
        <p:sp>
          <p:nvSpPr>
            <p:cNvPr id="2232" name="Google Shape;2232;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33" name="Google Shape;2233;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34" name="Google Shape;2234;p122"/>
          <p:cNvGrpSpPr/>
          <p:nvPr/>
        </p:nvGrpSpPr>
        <p:grpSpPr>
          <a:xfrm>
            <a:off x="457200" y="3226250"/>
            <a:ext cx="776889" cy="621300"/>
            <a:chOff x="457200" y="1378813"/>
            <a:chExt cx="776889" cy="621300"/>
          </a:xfrm>
        </p:grpSpPr>
        <p:sp>
          <p:nvSpPr>
            <p:cNvPr id="2235" name="Google Shape;2235;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36" name="Google Shape;2236;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37" name="Google Shape;2237;p122"/>
          <p:cNvGrpSpPr/>
          <p:nvPr/>
        </p:nvGrpSpPr>
        <p:grpSpPr>
          <a:xfrm>
            <a:off x="457200" y="4076150"/>
            <a:ext cx="776889" cy="621300"/>
            <a:chOff x="457200" y="1378813"/>
            <a:chExt cx="776889" cy="621300"/>
          </a:xfrm>
        </p:grpSpPr>
        <p:sp>
          <p:nvSpPr>
            <p:cNvPr id="2238" name="Google Shape;2238;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39" name="Google Shape;2239;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40" name="Google Shape;2240;p122"/>
          <p:cNvSpPr txBox="1">
            <a:spLocks noGrp="1"/>
          </p:cNvSpPr>
          <p:nvPr>
            <p:ph type="subTitle" idx="1"/>
          </p:nvPr>
        </p:nvSpPr>
        <p:spPr>
          <a:xfrm>
            <a:off x="1557802" y="1550400"/>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DNS enumeration</a:t>
            </a:r>
            <a:endParaRPr sz="1400" dirty="0">
              <a:latin typeface="Roboto"/>
              <a:ea typeface="Roboto"/>
              <a:cs typeface="Roboto"/>
              <a:sym typeface="Roboto"/>
            </a:endParaRPr>
          </a:p>
        </p:txBody>
      </p:sp>
      <p:sp>
        <p:nvSpPr>
          <p:cNvPr id="2241" name="Google Shape;2241;p122"/>
          <p:cNvSpPr/>
          <p:nvPr/>
        </p:nvSpPr>
        <p:spPr>
          <a:xfrm>
            <a:off x="1352550" y="2383536"/>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2"/>
          <p:cNvSpPr/>
          <p:nvPr/>
        </p:nvSpPr>
        <p:spPr>
          <a:xfrm>
            <a:off x="1352550" y="3226250"/>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22"/>
          <p:cNvSpPr/>
          <p:nvPr/>
        </p:nvSpPr>
        <p:spPr>
          <a:xfrm>
            <a:off x="1352550" y="4071375"/>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2"/>
          <p:cNvSpPr txBox="1">
            <a:spLocks noGrp="1"/>
          </p:cNvSpPr>
          <p:nvPr>
            <p:ph type="subTitle" idx="2"/>
          </p:nvPr>
        </p:nvSpPr>
        <p:spPr>
          <a:xfrm>
            <a:off x="1557802" y="2385941"/>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Brute force attack</a:t>
            </a:r>
            <a:endParaRPr sz="1400" dirty="0">
              <a:latin typeface="Roboto"/>
              <a:ea typeface="Roboto"/>
              <a:cs typeface="Roboto"/>
              <a:sym typeface="Roboto"/>
            </a:endParaRPr>
          </a:p>
        </p:txBody>
      </p:sp>
      <p:sp>
        <p:nvSpPr>
          <p:cNvPr id="2245" name="Google Shape;2245;p122"/>
          <p:cNvSpPr txBox="1">
            <a:spLocks noGrp="1"/>
          </p:cNvSpPr>
          <p:nvPr>
            <p:ph type="subTitle" idx="3"/>
          </p:nvPr>
        </p:nvSpPr>
        <p:spPr>
          <a:xfrm>
            <a:off x="1560754" y="3228671"/>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OS fingerprinting</a:t>
            </a:r>
            <a:endParaRPr>
              <a:latin typeface="Roboto"/>
              <a:ea typeface="Roboto"/>
              <a:cs typeface="Roboto"/>
              <a:sym typeface="Roboto"/>
            </a:endParaRPr>
          </a:p>
        </p:txBody>
      </p:sp>
      <p:sp>
        <p:nvSpPr>
          <p:cNvPr id="2246" name="Google Shape;2246;p122"/>
          <p:cNvSpPr txBox="1">
            <a:spLocks noGrp="1"/>
          </p:cNvSpPr>
          <p:nvPr>
            <p:ph type="subTitle" idx="4"/>
          </p:nvPr>
        </p:nvSpPr>
        <p:spPr>
          <a:xfrm>
            <a:off x="1557802" y="4071375"/>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Banner grabbing</a:t>
            </a:r>
            <a:endParaRPr>
              <a:latin typeface="Roboto"/>
              <a:ea typeface="Roboto"/>
              <a:cs typeface="Roboto"/>
              <a:sym typeface="Roboto"/>
            </a:endParaRPr>
          </a:p>
        </p:txBody>
      </p:sp>
      <p:sp>
        <p:nvSpPr>
          <p:cNvPr id="2247" name="Google Shape;2247;p122"/>
          <p:cNvSpPr/>
          <p:nvPr/>
        </p:nvSpPr>
        <p:spPr>
          <a:xfrm>
            <a:off x="5454450" y="1531225"/>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8" name="Google Shape;2248;p122"/>
          <p:cNvGrpSpPr/>
          <p:nvPr/>
        </p:nvGrpSpPr>
        <p:grpSpPr>
          <a:xfrm>
            <a:off x="4559100" y="1531213"/>
            <a:ext cx="776889" cy="621300"/>
            <a:chOff x="457200" y="1378813"/>
            <a:chExt cx="776889" cy="621300"/>
          </a:xfrm>
        </p:grpSpPr>
        <p:sp>
          <p:nvSpPr>
            <p:cNvPr id="2249" name="Google Shape;2249;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50" name="Google Shape;2250;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1" name="Google Shape;2251;p122"/>
          <p:cNvGrpSpPr/>
          <p:nvPr/>
        </p:nvGrpSpPr>
        <p:grpSpPr>
          <a:xfrm>
            <a:off x="4559100" y="2381125"/>
            <a:ext cx="776889" cy="621300"/>
            <a:chOff x="457200" y="1378813"/>
            <a:chExt cx="776889" cy="621300"/>
          </a:xfrm>
        </p:grpSpPr>
        <p:sp>
          <p:nvSpPr>
            <p:cNvPr id="2252" name="Google Shape;2252;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53" name="Google Shape;2253;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4" name="Google Shape;2254;p122"/>
          <p:cNvGrpSpPr/>
          <p:nvPr/>
        </p:nvGrpSpPr>
        <p:grpSpPr>
          <a:xfrm>
            <a:off x="4559100" y="3226250"/>
            <a:ext cx="776889" cy="621300"/>
            <a:chOff x="457200" y="1378813"/>
            <a:chExt cx="776889" cy="621300"/>
          </a:xfrm>
        </p:grpSpPr>
        <p:sp>
          <p:nvSpPr>
            <p:cNvPr id="2255" name="Google Shape;2255;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256" name="Google Shape;2256;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7" name="Google Shape;2257;p122"/>
          <p:cNvGrpSpPr/>
          <p:nvPr/>
        </p:nvGrpSpPr>
        <p:grpSpPr>
          <a:xfrm>
            <a:off x="4559100" y="4076150"/>
            <a:ext cx="776889" cy="621300"/>
            <a:chOff x="457200" y="1378813"/>
            <a:chExt cx="776889" cy="621300"/>
          </a:xfrm>
        </p:grpSpPr>
        <p:sp>
          <p:nvSpPr>
            <p:cNvPr id="2258" name="Google Shape;2258;p12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08</a:t>
              </a:r>
              <a:endParaRPr sz="3000">
                <a:solidFill>
                  <a:srgbClr val="FFFFFF"/>
                </a:solidFill>
                <a:latin typeface="Roboto Thin"/>
                <a:ea typeface="Roboto Thin"/>
                <a:cs typeface="Roboto Thin"/>
                <a:sym typeface="Roboto Thin"/>
              </a:endParaRPr>
            </a:p>
          </p:txBody>
        </p:sp>
        <p:sp>
          <p:nvSpPr>
            <p:cNvPr id="2259" name="Google Shape;2259;p122"/>
            <p:cNvSpPr/>
            <p:nvPr/>
          </p:nvSpPr>
          <p:spPr>
            <a:xfrm rot="5400000">
              <a:off x="969614" y="1607625"/>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60" name="Google Shape;2260;p122"/>
          <p:cNvSpPr txBox="1">
            <a:spLocks noGrp="1"/>
          </p:cNvSpPr>
          <p:nvPr>
            <p:ph type="subTitle" idx="5"/>
          </p:nvPr>
        </p:nvSpPr>
        <p:spPr>
          <a:xfrm>
            <a:off x="5659702" y="1550400"/>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Vulnerability detection</a:t>
            </a:r>
            <a:endParaRPr>
              <a:latin typeface="Roboto"/>
              <a:ea typeface="Roboto"/>
              <a:cs typeface="Roboto"/>
              <a:sym typeface="Roboto"/>
            </a:endParaRPr>
          </a:p>
        </p:txBody>
      </p:sp>
      <p:sp>
        <p:nvSpPr>
          <p:cNvPr id="2261" name="Google Shape;2261;p122"/>
          <p:cNvSpPr/>
          <p:nvPr/>
        </p:nvSpPr>
        <p:spPr>
          <a:xfrm>
            <a:off x="5454450" y="2383536"/>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2"/>
          <p:cNvSpPr/>
          <p:nvPr/>
        </p:nvSpPr>
        <p:spPr>
          <a:xfrm>
            <a:off x="5454450" y="3226250"/>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263" name="Google Shape;2263;p122"/>
          <p:cNvSpPr/>
          <p:nvPr/>
        </p:nvSpPr>
        <p:spPr>
          <a:xfrm>
            <a:off x="5454450" y="4071375"/>
            <a:ext cx="2721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22"/>
          <p:cNvSpPr txBox="1">
            <a:spLocks noGrp="1"/>
          </p:cNvSpPr>
          <p:nvPr>
            <p:ph type="subTitle" idx="6"/>
          </p:nvPr>
        </p:nvSpPr>
        <p:spPr>
          <a:xfrm>
            <a:off x="5659700" y="2385950"/>
            <a:ext cx="25164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Vulnerability exploitation</a:t>
            </a:r>
            <a:endParaRPr>
              <a:latin typeface="Roboto"/>
              <a:ea typeface="Roboto"/>
              <a:cs typeface="Roboto"/>
              <a:sym typeface="Roboto"/>
            </a:endParaRPr>
          </a:p>
        </p:txBody>
      </p:sp>
      <p:sp>
        <p:nvSpPr>
          <p:cNvPr id="2265" name="Google Shape;2265;p122"/>
          <p:cNvSpPr txBox="1">
            <a:spLocks noGrp="1"/>
          </p:cNvSpPr>
          <p:nvPr>
            <p:ph type="subTitle" idx="7"/>
          </p:nvPr>
        </p:nvSpPr>
        <p:spPr>
          <a:xfrm>
            <a:off x="5662650" y="3228675"/>
            <a:ext cx="25164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Backdoor identification</a:t>
            </a:r>
            <a:endParaRPr>
              <a:latin typeface="Roboto"/>
              <a:ea typeface="Roboto"/>
              <a:cs typeface="Roboto"/>
              <a:sym typeface="Roboto"/>
            </a:endParaRPr>
          </a:p>
        </p:txBody>
      </p:sp>
      <p:sp>
        <p:nvSpPr>
          <p:cNvPr id="2266" name="Google Shape;2266;p122"/>
          <p:cNvSpPr txBox="1">
            <a:spLocks noGrp="1"/>
          </p:cNvSpPr>
          <p:nvPr>
            <p:ph type="subTitle" idx="8"/>
          </p:nvPr>
        </p:nvSpPr>
        <p:spPr>
          <a:xfrm>
            <a:off x="5659702" y="4071375"/>
            <a:ext cx="2199900" cy="606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Malware discovery</a:t>
            </a:r>
            <a:endParaRPr>
              <a:latin typeface="Roboto"/>
              <a:ea typeface="Roboto"/>
              <a:cs typeface="Roboto"/>
              <a:sym typeface="Roboto"/>
            </a:endParaRPr>
          </a:p>
        </p:txBody>
      </p:sp>
      <p:sp>
        <p:nvSpPr>
          <p:cNvPr id="2267" name="Google Shape;2267;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71"/>
        <p:cNvGrpSpPr/>
        <p:nvPr/>
      </p:nvGrpSpPr>
      <p:grpSpPr>
        <a:xfrm>
          <a:off x="0" y="0"/>
          <a:ext cx="0" cy="0"/>
          <a:chOff x="0" y="0"/>
          <a:chExt cx="0" cy="0"/>
        </a:xfrm>
      </p:grpSpPr>
      <p:sp>
        <p:nvSpPr>
          <p:cNvPr id="2272" name="Google Shape;2272;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NSE in Action</a:t>
            </a:r>
            <a:endParaRPr/>
          </a:p>
        </p:txBody>
      </p:sp>
      <p:sp>
        <p:nvSpPr>
          <p:cNvPr id="2273" name="Google Shape;2273;p123"/>
          <p:cNvSpPr txBox="1">
            <a:spLocks noGrp="1"/>
          </p:cNvSpPr>
          <p:nvPr>
            <p:ph type="subTitle" idx="1"/>
          </p:nvPr>
        </p:nvSpPr>
        <p:spPr>
          <a:xfrm>
            <a:off x="0" y="675975"/>
            <a:ext cx="3386700" cy="1065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NSE to gather information on targets using scans. </a:t>
            </a:r>
            <a:endParaRPr/>
          </a:p>
        </p:txBody>
      </p:sp>
      <p:sp>
        <p:nvSpPr>
          <p:cNvPr id="2274" name="Google Shape;2274;p123"/>
          <p:cNvSpPr txBox="1">
            <a:spLocks noGrp="1"/>
          </p:cNvSpPr>
          <p:nvPr>
            <p:ph type="body" idx="3"/>
          </p:nvPr>
        </p:nvSpPr>
        <p:spPr>
          <a:xfrm>
            <a:off x="175" y="1883250"/>
            <a:ext cx="2917500" cy="1209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t>While we can run scans directly on the command line, we can pair Nmap with a free, open-source GUI tool called </a:t>
            </a:r>
            <a:r>
              <a:rPr lang="en" b="1"/>
              <a:t>Zenmap</a:t>
            </a:r>
            <a:r>
              <a:rPr lang="en"/>
              <a:t>. </a:t>
            </a:r>
            <a:endParaRPr/>
          </a:p>
        </p:txBody>
      </p:sp>
      <p:sp>
        <p:nvSpPr>
          <p:cNvPr id="2275" name="Google Shape;2275;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2276" name="Google Shape;2276;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(geek-university.com)</a:t>
            </a:r>
            <a:endParaRPr/>
          </a:p>
        </p:txBody>
      </p:sp>
      <p:pic>
        <p:nvPicPr>
          <p:cNvPr id="2277" name="Google Shape;2277;p123"/>
          <p:cNvPicPr preferRelativeResize="0"/>
          <p:nvPr/>
        </p:nvPicPr>
        <p:blipFill>
          <a:blip r:embed="rId4">
            <a:alphaModFix/>
          </a:blip>
          <a:stretch>
            <a:fillRect/>
          </a:stretch>
        </p:blipFill>
        <p:spPr>
          <a:xfrm>
            <a:off x="3348500" y="847638"/>
            <a:ext cx="5521163" cy="38614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81"/>
        <p:cNvGrpSpPr/>
        <p:nvPr/>
      </p:nvGrpSpPr>
      <p:grpSpPr>
        <a:xfrm>
          <a:off x="0" y="0"/>
          <a:ext cx="0" cy="0"/>
          <a:chOff x="0" y="0"/>
          <a:chExt cx="0" cy="0"/>
        </a:xfrm>
      </p:grpSpPr>
      <p:sp>
        <p:nvSpPr>
          <p:cNvPr id="2282" name="Google Shape;2282;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Zenmap</a:t>
            </a:r>
            <a:endParaRPr/>
          </a:p>
        </p:txBody>
      </p:sp>
      <p:sp>
        <p:nvSpPr>
          <p:cNvPr id="2283" name="Google Shape;2283;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Zenmap works with Nmap to make it more user-friendly.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84" name="Google Shape;2284;p124"/>
          <p:cNvSpPr txBox="1">
            <a:spLocks noGrp="1"/>
          </p:cNvSpPr>
          <p:nvPr>
            <p:ph type="body" idx="3"/>
          </p:nvPr>
        </p:nvSpPr>
        <p:spPr>
          <a:xfrm>
            <a:off x="175" y="1392296"/>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dirty="0"/>
              <a:t>For example, Zenmap displays Nmap output in a convenient GUI display. It can also:</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2285" name="Google Shape;2285;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2286" name="Google Shape;2286;p124"/>
          <p:cNvSpPr/>
          <p:nvPr/>
        </p:nvSpPr>
        <p:spPr>
          <a:xfrm>
            <a:off x="1361579" y="1721200"/>
            <a:ext cx="68514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24"/>
          <p:cNvSpPr/>
          <p:nvPr/>
        </p:nvSpPr>
        <p:spPr>
          <a:xfrm>
            <a:off x="1352550" y="2499694"/>
            <a:ext cx="68514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4"/>
          <p:cNvSpPr/>
          <p:nvPr/>
        </p:nvSpPr>
        <p:spPr>
          <a:xfrm>
            <a:off x="1352550" y="3266204"/>
            <a:ext cx="68514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4"/>
          <p:cNvSpPr txBox="1">
            <a:spLocks noGrp="1"/>
          </p:cNvSpPr>
          <p:nvPr>
            <p:ph type="subTitle" idx="1"/>
          </p:nvPr>
        </p:nvSpPr>
        <p:spPr>
          <a:xfrm>
            <a:off x="1529536" y="1740375"/>
            <a:ext cx="6471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Customize display options.</a:t>
            </a:r>
            <a:endParaRPr sz="1600">
              <a:latin typeface="Roboto"/>
              <a:ea typeface="Roboto"/>
              <a:cs typeface="Roboto"/>
              <a:sym typeface="Roboto"/>
            </a:endParaRPr>
          </a:p>
        </p:txBody>
      </p:sp>
      <p:sp>
        <p:nvSpPr>
          <p:cNvPr id="2290" name="Google Shape;2290;p124"/>
          <p:cNvSpPr txBox="1">
            <a:spLocks noGrp="1"/>
          </p:cNvSpPr>
          <p:nvPr>
            <p:ph type="subTitle" idx="2"/>
          </p:nvPr>
        </p:nvSpPr>
        <p:spPr>
          <a:xfrm>
            <a:off x="1520925" y="2502100"/>
            <a:ext cx="6471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Provide summaries about a single host or a network scan.</a:t>
            </a:r>
            <a:endParaRPr sz="1600">
              <a:latin typeface="Roboto"/>
              <a:ea typeface="Roboto"/>
              <a:cs typeface="Roboto"/>
              <a:sym typeface="Roboto"/>
            </a:endParaRPr>
          </a:p>
        </p:txBody>
      </p:sp>
      <p:sp>
        <p:nvSpPr>
          <p:cNvPr id="2291" name="Google Shape;2291;p124"/>
          <p:cNvSpPr txBox="1">
            <a:spLocks noGrp="1"/>
          </p:cNvSpPr>
          <p:nvPr>
            <p:ph type="subTitle" idx="3"/>
          </p:nvPr>
        </p:nvSpPr>
        <p:spPr>
          <a:xfrm>
            <a:off x="1529589" y="3268625"/>
            <a:ext cx="6471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Generate topology maps of discovered networks.</a:t>
            </a:r>
            <a:endParaRPr sz="1600">
              <a:latin typeface="Roboto"/>
              <a:ea typeface="Roboto"/>
              <a:cs typeface="Roboto"/>
              <a:sym typeface="Roboto"/>
            </a:endParaRPr>
          </a:p>
        </p:txBody>
      </p:sp>
      <p:pic>
        <p:nvPicPr>
          <p:cNvPr id="2292" name="Google Shape;2292;p124"/>
          <p:cNvPicPr preferRelativeResize="0"/>
          <p:nvPr/>
        </p:nvPicPr>
        <p:blipFill rotWithShape="1">
          <a:blip r:embed="rId3">
            <a:alphaModFix/>
          </a:blip>
          <a:srcRect t="475" b="465"/>
          <a:stretch/>
        </p:blipFill>
        <p:spPr>
          <a:xfrm>
            <a:off x="429768" y="1728400"/>
            <a:ext cx="785567" cy="606900"/>
          </a:xfrm>
          <a:prstGeom prst="rect">
            <a:avLst/>
          </a:prstGeom>
          <a:noFill/>
          <a:ln>
            <a:noFill/>
          </a:ln>
        </p:spPr>
      </p:pic>
      <p:pic>
        <p:nvPicPr>
          <p:cNvPr id="2293" name="Google Shape;2293;p124"/>
          <p:cNvPicPr preferRelativeResize="0"/>
          <p:nvPr/>
        </p:nvPicPr>
        <p:blipFill rotWithShape="1">
          <a:blip r:embed="rId3">
            <a:alphaModFix/>
          </a:blip>
          <a:srcRect t="475" b="465"/>
          <a:stretch/>
        </p:blipFill>
        <p:spPr>
          <a:xfrm>
            <a:off x="429768" y="2506894"/>
            <a:ext cx="785566" cy="606900"/>
          </a:xfrm>
          <a:prstGeom prst="rect">
            <a:avLst/>
          </a:prstGeom>
          <a:noFill/>
          <a:ln>
            <a:noFill/>
          </a:ln>
        </p:spPr>
      </p:pic>
      <p:pic>
        <p:nvPicPr>
          <p:cNvPr id="2294" name="Google Shape;2294;p124"/>
          <p:cNvPicPr preferRelativeResize="0"/>
          <p:nvPr/>
        </p:nvPicPr>
        <p:blipFill rotWithShape="1">
          <a:blip r:embed="rId3">
            <a:alphaModFix/>
          </a:blip>
          <a:srcRect t="475" b="465"/>
          <a:stretch/>
        </p:blipFill>
        <p:spPr>
          <a:xfrm>
            <a:off x="429768" y="3273404"/>
            <a:ext cx="785566" cy="60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F7FF"/>
        </a:solidFill>
        <a:effectLst/>
      </p:bgPr>
    </p:bg>
    <p:spTree>
      <p:nvGrpSpPr>
        <p:cNvPr id="1" name="Shape 2043"/>
        <p:cNvGrpSpPr/>
        <p:nvPr/>
      </p:nvGrpSpPr>
      <p:grpSpPr>
        <a:xfrm>
          <a:off x="0" y="0"/>
          <a:ext cx="0" cy="0"/>
          <a:chOff x="0" y="0"/>
          <a:chExt cx="0" cy="0"/>
        </a:xfrm>
      </p:grpSpPr>
      <p:sp>
        <p:nvSpPr>
          <p:cNvPr id="2044" name="Google Shape;2044;p107"/>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7"/>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7"/>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8" name="Google Shape;204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
        <p:nvSpPr>
          <p:cNvPr id="2049" name="Google Shape;2049;p107"/>
          <p:cNvSpPr txBox="1">
            <a:spLocks noGrp="1"/>
          </p:cNvSpPr>
          <p:nvPr>
            <p:ph type="subTitle" idx="3"/>
          </p:nvPr>
        </p:nvSpPr>
        <p:spPr>
          <a:xfrm>
            <a:off x="-1014" y="1319425"/>
            <a:ext cx="8395800" cy="606900"/>
          </a:xfrm>
          <a:prstGeom prst="rect">
            <a:avLst/>
          </a:prstGeom>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t>Perform network enumeration using Nmap.</a:t>
            </a:r>
            <a:endParaRPr sz="1600"/>
          </a:p>
        </p:txBody>
      </p:sp>
      <p:sp>
        <p:nvSpPr>
          <p:cNvPr id="2050" name="Google Shape;2050;p107"/>
          <p:cNvSpPr txBox="1">
            <a:spLocks noGrp="1"/>
          </p:cNvSpPr>
          <p:nvPr>
            <p:ph type="subTitle" idx="4"/>
          </p:nvPr>
        </p:nvSpPr>
        <p:spPr>
          <a:xfrm>
            <a:off x="-12186" y="2004950"/>
            <a:ext cx="8395800" cy="606900"/>
          </a:xfrm>
          <a:prstGeom prst="rect">
            <a:avLst/>
          </a:prstGeom>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t>Properly use Nmap options.</a:t>
            </a:r>
            <a:endParaRPr sz="1600"/>
          </a:p>
        </p:txBody>
      </p:sp>
      <p:sp>
        <p:nvSpPr>
          <p:cNvPr id="2051" name="Google Shape;2051;p107"/>
          <p:cNvSpPr txBox="1">
            <a:spLocks noGrp="1"/>
          </p:cNvSpPr>
          <p:nvPr>
            <p:ph type="subTitle" idx="5"/>
          </p:nvPr>
        </p:nvSpPr>
        <p:spPr>
          <a:xfrm>
            <a:off x="-945" y="2695275"/>
            <a:ext cx="8395800" cy="606900"/>
          </a:xfrm>
          <a:prstGeom prst="rect">
            <a:avLst/>
          </a:prstGeom>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t>Explain what the Nmap Scripting Engine (NSE) is and how it's used.</a:t>
            </a:r>
            <a:endParaRPr sz="1600"/>
          </a:p>
        </p:txBody>
      </p:sp>
      <p:sp>
        <p:nvSpPr>
          <p:cNvPr id="2052" name="Google Shape;205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pic>
        <p:nvPicPr>
          <p:cNvPr id="2053" name="Google Shape;2053;p107"/>
          <p:cNvPicPr preferRelativeResize="0"/>
          <p:nvPr/>
        </p:nvPicPr>
        <p:blipFill rotWithShape="1">
          <a:blip r:embed="rId3">
            <a:alphaModFix/>
          </a:blip>
          <a:srcRect t="475" b="465"/>
          <a:stretch/>
        </p:blipFill>
        <p:spPr>
          <a:xfrm>
            <a:off x="429768" y="1314036"/>
            <a:ext cx="785567" cy="606900"/>
          </a:xfrm>
          <a:prstGeom prst="rect">
            <a:avLst/>
          </a:prstGeom>
          <a:noFill/>
          <a:ln>
            <a:noFill/>
          </a:ln>
        </p:spPr>
      </p:pic>
      <p:pic>
        <p:nvPicPr>
          <p:cNvPr id="2054" name="Google Shape;2054;p107"/>
          <p:cNvPicPr preferRelativeResize="0"/>
          <p:nvPr/>
        </p:nvPicPr>
        <p:blipFill rotWithShape="1">
          <a:blip r:embed="rId3">
            <a:alphaModFix/>
          </a:blip>
          <a:srcRect t="475" b="465"/>
          <a:stretch/>
        </p:blipFill>
        <p:spPr>
          <a:xfrm>
            <a:off x="429768" y="2010348"/>
            <a:ext cx="785566" cy="606900"/>
          </a:xfrm>
          <a:prstGeom prst="rect">
            <a:avLst/>
          </a:prstGeom>
          <a:noFill/>
          <a:ln>
            <a:noFill/>
          </a:ln>
        </p:spPr>
      </p:pic>
      <p:pic>
        <p:nvPicPr>
          <p:cNvPr id="2055" name="Google Shape;2055;p107"/>
          <p:cNvPicPr preferRelativeResize="0"/>
          <p:nvPr/>
        </p:nvPicPr>
        <p:blipFill rotWithShape="1">
          <a:blip r:embed="rId3">
            <a:alphaModFix/>
          </a:blip>
          <a:srcRect t="475" b="465"/>
          <a:stretch/>
        </p:blipFill>
        <p:spPr>
          <a:xfrm>
            <a:off x="429768" y="2701248"/>
            <a:ext cx="785566" cy="606900"/>
          </a:xfrm>
          <a:prstGeom prst="rect">
            <a:avLst/>
          </a:prstGeom>
          <a:noFill/>
          <a:ln>
            <a:noFill/>
          </a:ln>
        </p:spPr>
      </p:pic>
      <p:sp>
        <p:nvSpPr>
          <p:cNvPr id="2056" name="Google Shape;2056;p107"/>
          <p:cNvSpPr/>
          <p:nvPr/>
        </p:nvSpPr>
        <p:spPr>
          <a:xfrm>
            <a:off x="133600" y="3369625"/>
            <a:ext cx="8745900" cy="1479900"/>
          </a:xfrm>
          <a:prstGeom prst="rect">
            <a:avLst/>
          </a:prstGeom>
          <a:solidFill>
            <a:srgbClr val="CA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98"/>
        <p:cNvGrpSpPr/>
        <p:nvPr/>
      </p:nvGrpSpPr>
      <p:grpSpPr>
        <a:xfrm>
          <a:off x="0" y="0"/>
          <a:ext cx="0" cy="0"/>
          <a:chOff x="0" y="0"/>
          <a:chExt cx="0" cy="0"/>
        </a:xfrm>
      </p:grpSpPr>
      <p:sp>
        <p:nvSpPr>
          <p:cNvPr id="2299" name="Google Shape;2299;p125"/>
          <p:cNvSpPr/>
          <p:nvPr/>
        </p:nvSpPr>
        <p:spPr>
          <a:xfrm flipH="1">
            <a:off x="724275" y="1937775"/>
            <a:ext cx="2428500" cy="26628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5"/>
          <p:cNvSpPr/>
          <p:nvPr/>
        </p:nvSpPr>
        <p:spPr>
          <a:xfrm flipH="1">
            <a:off x="3572250" y="1937775"/>
            <a:ext cx="2428500" cy="26628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5"/>
          <p:cNvSpPr/>
          <p:nvPr/>
        </p:nvSpPr>
        <p:spPr>
          <a:xfrm flipH="1">
            <a:off x="6401175" y="1938525"/>
            <a:ext cx="2428500" cy="26628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Zenmap</a:t>
            </a:r>
            <a:endParaRPr/>
          </a:p>
        </p:txBody>
      </p:sp>
      <p:sp>
        <p:nvSpPr>
          <p:cNvPr id="2303" name="Google Shape;2303;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Zenmap benefits include: </a:t>
            </a:r>
            <a:endParaRPr/>
          </a:p>
        </p:txBody>
      </p:sp>
      <p:sp>
        <p:nvSpPr>
          <p:cNvPr id="2304" name="Google Shape;2304;p125"/>
          <p:cNvSpPr txBox="1">
            <a:spLocks noGrp="1"/>
          </p:cNvSpPr>
          <p:nvPr>
            <p:ph type="subTitle" idx="3"/>
          </p:nvPr>
        </p:nvSpPr>
        <p:spPr>
          <a:xfrm>
            <a:off x="724275" y="1937836"/>
            <a:ext cx="2371500" cy="25209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b="1"/>
              <a:t>Comparison</a:t>
            </a:r>
            <a:endParaRPr sz="1600" b="1"/>
          </a:p>
          <a:p>
            <a:pPr marL="0" lvl="0" indent="0" algn="l" rtl="0">
              <a:spcBef>
                <a:spcPts val="1000"/>
              </a:spcBef>
              <a:spcAft>
                <a:spcPts val="0"/>
              </a:spcAft>
              <a:buNone/>
            </a:pPr>
            <a:r>
              <a:rPr lang="en" sz="1300"/>
              <a:t>Zenmap can compare changes between system scans run at different times, and differences between hosts.</a:t>
            </a:r>
            <a:endParaRPr sz="1300"/>
          </a:p>
        </p:txBody>
      </p:sp>
      <p:sp>
        <p:nvSpPr>
          <p:cNvPr id="2305" name="Google Shape;2305;p125"/>
          <p:cNvSpPr txBox="1">
            <a:spLocks noGrp="1"/>
          </p:cNvSpPr>
          <p:nvPr>
            <p:ph type="subTitle" idx="4"/>
          </p:nvPr>
        </p:nvSpPr>
        <p:spPr>
          <a:xfrm>
            <a:off x="3572250" y="1937825"/>
            <a:ext cx="2520600" cy="2520900"/>
          </a:xfrm>
          <a:prstGeom prst="rect">
            <a:avLst/>
          </a:prstGeom>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1600" b="1"/>
              <a:t>Convenience and Discoverability</a:t>
            </a:r>
            <a:endParaRPr sz="1600"/>
          </a:p>
          <a:p>
            <a:pPr marL="0" lvl="0" indent="0" algn="l" rtl="0">
              <a:lnSpc>
                <a:spcPct val="115000"/>
              </a:lnSpc>
              <a:spcBef>
                <a:spcPts val="1000"/>
              </a:spcBef>
              <a:spcAft>
                <a:spcPts val="0"/>
              </a:spcAft>
              <a:buNone/>
            </a:pPr>
            <a:r>
              <a:rPr lang="en" sz="1300"/>
              <a:t>While Nmap's hundreds of options can be overwhelming for beginners, Zenmap's simple interface helps beginners learn and understand Nmap scans.</a:t>
            </a:r>
            <a:endParaRPr sz="1300"/>
          </a:p>
        </p:txBody>
      </p:sp>
      <p:sp>
        <p:nvSpPr>
          <p:cNvPr id="2306" name="Google Shape;2306;p125"/>
          <p:cNvSpPr txBox="1">
            <a:spLocks noGrp="1"/>
          </p:cNvSpPr>
          <p:nvPr>
            <p:ph type="subTitle" idx="5"/>
          </p:nvPr>
        </p:nvSpPr>
        <p:spPr>
          <a:xfrm>
            <a:off x="6401175" y="1938546"/>
            <a:ext cx="2371500" cy="25209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b="1"/>
              <a:t>Repeatability</a:t>
            </a:r>
            <a:endParaRPr sz="1600"/>
          </a:p>
          <a:p>
            <a:pPr marL="0" lvl="0" indent="0" algn="l" rtl="0">
              <a:spcBef>
                <a:spcPts val="1000"/>
              </a:spcBef>
              <a:spcAft>
                <a:spcPts val="0"/>
              </a:spcAft>
              <a:buClr>
                <a:schemeClr val="dk1"/>
              </a:buClr>
              <a:buSzPts val="1100"/>
              <a:buFont typeface="Arial"/>
              <a:buNone/>
            </a:pPr>
            <a:r>
              <a:rPr lang="en" sz="1300"/>
              <a:t>Zenmap has command profiles that make it easy to run scans more than once. </a:t>
            </a:r>
            <a:endParaRPr sz="1300"/>
          </a:p>
          <a:p>
            <a:pPr marL="0" lvl="0" indent="0" algn="l" rtl="0">
              <a:spcBef>
                <a:spcPts val="1000"/>
              </a:spcBef>
              <a:spcAft>
                <a:spcPts val="0"/>
              </a:spcAft>
              <a:buClr>
                <a:schemeClr val="dk1"/>
              </a:buClr>
              <a:buSzPts val="1100"/>
              <a:buFont typeface="Arial"/>
              <a:buNone/>
            </a:pPr>
            <a:r>
              <a:rPr lang="en" sz="1300"/>
              <a:t>You can also use preinstalled shell scripts to perform common tasks.</a:t>
            </a:r>
            <a:endParaRPr sz="13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07" name="Google Shape;2307;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grpSp>
        <p:nvGrpSpPr>
          <p:cNvPr id="2308" name="Google Shape;2308;p125"/>
          <p:cNvGrpSpPr/>
          <p:nvPr/>
        </p:nvGrpSpPr>
        <p:grpSpPr>
          <a:xfrm>
            <a:off x="457181" y="1345103"/>
            <a:ext cx="533372" cy="533480"/>
            <a:chOff x="457200" y="1378813"/>
            <a:chExt cx="695400" cy="695450"/>
          </a:xfrm>
        </p:grpSpPr>
        <p:sp>
          <p:nvSpPr>
            <p:cNvPr id="2309" name="Google Shape;2309;p125"/>
            <p:cNvSpPr/>
            <p:nvPr/>
          </p:nvSpPr>
          <p:spPr>
            <a:xfrm>
              <a:off x="457200" y="1378813"/>
              <a:ext cx="695400" cy="621300"/>
            </a:xfrm>
            <a:prstGeom prst="roundRect">
              <a:avLst>
                <a:gd name="adj" fmla="val 16667"/>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310" name="Google Shape;2310;p125"/>
            <p:cNvSpPr/>
            <p:nvPr/>
          </p:nvSpPr>
          <p:spPr>
            <a:xfrm rot="10800000">
              <a:off x="634726" y="1885638"/>
              <a:ext cx="340325" cy="188625"/>
            </a:xfrm>
            <a:prstGeom prst="flowChartExtra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25"/>
          <p:cNvGrpSpPr/>
          <p:nvPr/>
        </p:nvGrpSpPr>
        <p:grpSpPr>
          <a:xfrm>
            <a:off x="3305156" y="1345103"/>
            <a:ext cx="533372" cy="533480"/>
            <a:chOff x="457200" y="1378813"/>
            <a:chExt cx="695400" cy="695450"/>
          </a:xfrm>
        </p:grpSpPr>
        <p:sp>
          <p:nvSpPr>
            <p:cNvPr id="2312" name="Google Shape;2312;p125"/>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13" name="Google Shape;2313;p125"/>
            <p:cNvSpPr/>
            <p:nvPr/>
          </p:nvSpPr>
          <p:spPr>
            <a:xfrm rot="10800000">
              <a:off x="634726" y="1885638"/>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14" name="Google Shape;2314;p125"/>
          <p:cNvGrpSpPr/>
          <p:nvPr/>
        </p:nvGrpSpPr>
        <p:grpSpPr>
          <a:xfrm>
            <a:off x="6134081" y="1345853"/>
            <a:ext cx="533372" cy="533480"/>
            <a:chOff x="457200" y="1378813"/>
            <a:chExt cx="695400" cy="695450"/>
          </a:xfrm>
        </p:grpSpPr>
        <p:sp>
          <p:nvSpPr>
            <p:cNvPr id="2315" name="Google Shape;2315;p125"/>
            <p:cNvSpPr/>
            <p:nvPr/>
          </p:nvSpPr>
          <p:spPr>
            <a:xfrm>
              <a:off x="457200" y="1378813"/>
              <a:ext cx="695400" cy="621300"/>
            </a:xfrm>
            <a:prstGeom prst="roundRect">
              <a:avLst>
                <a:gd name="adj" fmla="val 16667"/>
              </a:avLst>
            </a:prstGeom>
            <a:solidFill>
              <a:srgbClr val="232A3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16" name="Google Shape;2316;p125"/>
            <p:cNvSpPr/>
            <p:nvPr/>
          </p:nvSpPr>
          <p:spPr>
            <a:xfrm rot="10800000">
              <a:off x="634726" y="1885638"/>
              <a:ext cx="340325" cy="188625"/>
            </a:xfrm>
            <a:prstGeom prst="flowChartExtract">
              <a:avLst/>
            </a:prstGeom>
            <a:solidFill>
              <a:srgbClr val="232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12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Zenmap</a:t>
            </a:r>
            <a:endParaRPr/>
          </a:p>
        </p:txBody>
      </p:sp>
      <p:sp>
        <p:nvSpPr>
          <p:cNvPr id="2322" name="Google Shape;232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12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328" name="Google Shape;2328;p12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NSE Scripting</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200">
                <a:latin typeface="Roboto Light"/>
                <a:ea typeface="Roboto Light"/>
                <a:cs typeface="Roboto Light"/>
                <a:sym typeface="Roboto Light"/>
              </a:rPr>
              <a:t>In this activity, you will use Zenmap and </a:t>
            </a:r>
            <a:br>
              <a:rPr lang="en" sz="2200">
                <a:latin typeface="Roboto Light"/>
                <a:ea typeface="Roboto Light"/>
                <a:cs typeface="Roboto Light"/>
                <a:sym typeface="Roboto Light"/>
              </a:rPr>
            </a:br>
            <a:r>
              <a:rPr lang="en" sz="2200">
                <a:latin typeface="Roboto Light"/>
                <a:ea typeface="Roboto Light"/>
                <a:cs typeface="Roboto Light"/>
                <a:sym typeface="Roboto Light"/>
              </a:rPr>
              <a:t>its associated NSE scripts to gather</a:t>
            </a:r>
            <a:br>
              <a:rPr lang="en" sz="2200">
                <a:latin typeface="Roboto Light"/>
                <a:ea typeface="Roboto Light"/>
                <a:cs typeface="Roboto Light"/>
                <a:sym typeface="Roboto Light"/>
              </a:rPr>
            </a:br>
            <a:r>
              <a:rPr lang="en" sz="2200">
                <a:latin typeface="Roboto Light"/>
                <a:ea typeface="Roboto Light"/>
                <a:cs typeface="Roboto Light"/>
                <a:sym typeface="Roboto Light"/>
              </a:rPr>
              <a:t>intelligence about a target.</a:t>
            </a:r>
            <a:endParaRPr sz="2200">
              <a:latin typeface="Roboto Light"/>
              <a:ea typeface="Roboto Light"/>
              <a:cs typeface="Roboto Light"/>
              <a:sym typeface="Roboto Light"/>
            </a:endParaRPr>
          </a:p>
        </p:txBody>
      </p:sp>
      <p:sp>
        <p:nvSpPr>
          <p:cNvPr id="2329" name="Google Shape;2329;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pic>
        <p:nvPicPr>
          <p:cNvPr id="2334" name="Google Shape;2334;p128"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335" name="Google Shape;2335;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3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Scanning</a:t>
            </a:r>
            <a:endParaRPr/>
          </a:p>
        </p:txBody>
      </p:sp>
      <p:sp>
        <p:nvSpPr>
          <p:cNvPr id="2346" name="Google Shape;2346;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AD2"/>
        </a:solidFill>
        <a:effectLst/>
      </p:bgPr>
    </p:bg>
    <p:spTree>
      <p:nvGrpSpPr>
        <p:cNvPr id="1" name="Shape 2350"/>
        <p:cNvGrpSpPr/>
        <p:nvPr/>
      </p:nvGrpSpPr>
      <p:grpSpPr>
        <a:xfrm>
          <a:off x="0" y="0"/>
          <a:ext cx="0" cy="0"/>
          <a:chOff x="0" y="0"/>
          <a:chExt cx="0" cy="0"/>
        </a:xfrm>
      </p:grpSpPr>
      <p:sp>
        <p:nvSpPr>
          <p:cNvPr id="2351" name="Google Shape;2351;p131"/>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1"/>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1"/>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1"/>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NSE Scripts vs. Vulnerability Scanning</a:t>
            </a:r>
            <a:endParaRPr/>
          </a:p>
        </p:txBody>
      </p:sp>
      <p:sp>
        <p:nvSpPr>
          <p:cNvPr id="2356" name="Google Shape;2356;p131"/>
          <p:cNvSpPr txBox="1">
            <a:spLocks noGrp="1"/>
          </p:cNvSpPr>
          <p:nvPr>
            <p:ph type="subTitle" idx="1"/>
          </p:nvPr>
        </p:nvSpPr>
        <p:spPr>
          <a:xfrm>
            <a:off x="0" y="6282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While NSE has its advantages, it also has disadvantages when compared to other vulnerability scanners. </a:t>
            </a:r>
            <a:endParaRPr/>
          </a:p>
        </p:txBody>
      </p:sp>
      <p:sp>
        <p:nvSpPr>
          <p:cNvPr id="2357" name="Google Shape;2357;p131"/>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NSE is not fully comprehensive, meaning many vulnerabilities are not covered.</a:t>
            </a:r>
            <a:endParaRPr/>
          </a:p>
        </p:txBody>
      </p:sp>
      <p:sp>
        <p:nvSpPr>
          <p:cNvPr id="2358" name="Google Shape;2358;p131"/>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NSE cannot perform a large number of scans simultaneously.</a:t>
            </a:r>
            <a:endParaRPr/>
          </a:p>
        </p:txBody>
      </p:sp>
      <p:sp>
        <p:nvSpPr>
          <p:cNvPr id="2359" name="Google Shape;2359;p131"/>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NSE is most efficient when performing single host scans.</a:t>
            </a:r>
            <a:endParaRPr/>
          </a:p>
        </p:txBody>
      </p:sp>
      <p:sp>
        <p:nvSpPr>
          <p:cNvPr id="2360" name="Google Shape;2360;p131"/>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NSE is most useful when doing basic information gathering or enumeration tasks.</a:t>
            </a:r>
            <a:endParaRPr/>
          </a:p>
        </p:txBody>
      </p:sp>
      <p:sp>
        <p:nvSpPr>
          <p:cNvPr id="2361" name="Google Shape;2361;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AD2"/>
        </a:solidFill>
        <a:effectLst/>
      </p:bgPr>
    </p:bg>
    <p:spTree>
      <p:nvGrpSpPr>
        <p:cNvPr id="1" name="Shape 2365"/>
        <p:cNvGrpSpPr/>
        <p:nvPr/>
      </p:nvGrpSpPr>
      <p:grpSpPr>
        <a:xfrm>
          <a:off x="0" y="0"/>
          <a:ext cx="0" cy="0"/>
          <a:chOff x="0" y="0"/>
          <a:chExt cx="0" cy="0"/>
        </a:xfrm>
      </p:grpSpPr>
      <p:sp>
        <p:nvSpPr>
          <p:cNvPr id="2366" name="Google Shape;2366;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Scanning</a:t>
            </a:r>
            <a:endParaRPr/>
          </a:p>
        </p:txBody>
      </p:sp>
      <p:sp>
        <p:nvSpPr>
          <p:cNvPr id="2367" name="Google Shape;2367;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Vulnerability scanners such as</a:t>
            </a:r>
            <a:r>
              <a:rPr lang="en" b="1"/>
              <a:t> Nessus</a:t>
            </a:r>
            <a:r>
              <a:rPr lang="en"/>
              <a:t> can be used to identify vulnerabilities and create inventories of all interconnected systems.</a:t>
            </a:r>
            <a:endParaRPr/>
          </a:p>
        </p:txBody>
      </p:sp>
      <p:sp>
        <p:nvSpPr>
          <p:cNvPr id="2368" name="Google Shape;2368;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pic>
        <p:nvPicPr>
          <p:cNvPr id="2369" name="Google Shape;2369;p132"/>
          <p:cNvPicPr preferRelativeResize="0"/>
          <p:nvPr/>
        </p:nvPicPr>
        <p:blipFill>
          <a:blip r:embed="rId3">
            <a:alphaModFix/>
          </a:blip>
          <a:stretch>
            <a:fillRect/>
          </a:stretch>
        </p:blipFill>
        <p:spPr>
          <a:xfrm>
            <a:off x="686550" y="1649325"/>
            <a:ext cx="7992401" cy="2486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73"/>
        <p:cNvGrpSpPr/>
        <p:nvPr/>
      </p:nvGrpSpPr>
      <p:grpSpPr>
        <a:xfrm>
          <a:off x="0" y="0"/>
          <a:ext cx="0" cy="0"/>
          <a:chOff x="0" y="0"/>
          <a:chExt cx="0" cy="0"/>
        </a:xfrm>
      </p:grpSpPr>
      <p:pic>
        <p:nvPicPr>
          <p:cNvPr id="2374" name="Google Shape;2374;p133"/>
          <p:cNvPicPr preferRelativeResize="0"/>
          <p:nvPr/>
        </p:nvPicPr>
        <p:blipFill rotWithShape="1">
          <a:blip r:embed="rId3">
            <a:alphaModFix/>
          </a:blip>
          <a:srcRect r="8642" b="2676"/>
          <a:stretch/>
        </p:blipFill>
        <p:spPr>
          <a:xfrm>
            <a:off x="975" y="0"/>
            <a:ext cx="9142371" cy="5143500"/>
          </a:xfrm>
          <a:prstGeom prst="rect">
            <a:avLst/>
          </a:prstGeom>
          <a:noFill/>
          <a:ln>
            <a:noFill/>
          </a:ln>
        </p:spPr>
      </p:pic>
      <p:sp>
        <p:nvSpPr>
          <p:cNvPr id="2375" name="Google Shape;2375;p133"/>
          <p:cNvSpPr/>
          <p:nvPr/>
        </p:nvSpPr>
        <p:spPr>
          <a:xfrm rot="-5400000" flipH="1">
            <a:off x="-753825" y="760200"/>
            <a:ext cx="5133000" cy="3623400"/>
          </a:xfrm>
          <a:prstGeom prst="rect">
            <a:avLst/>
          </a:prstGeom>
          <a:gradFill>
            <a:gsLst>
              <a:gs pos="0">
                <a:srgbClr val="00000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3"/>
          <p:cNvSpPr txBox="1">
            <a:spLocks noGrp="1"/>
          </p:cNvSpPr>
          <p:nvPr>
            <p:ph type="title"/>
          </p:nvPr>
        </p:nvSpPr>
        <p:spPr>
          <a:xfrm>
            <a:off x="-12300" y="0"/>
            <a:ext cx="442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Vulnerability Scanning</a:t>
            </a:r>
            <a:endParaRPr>
              <a:solidFill>
                <a:srgbClr val="FFFFFF"/>
              </a:solidFill>
            </a:endParaRPr>
          </a:p>
        </p:txBody>
      </p:sp>
      <p:sp>
        <p:nvSpPr>
          <p:cNvPr id="2377" name="Google Shape;2377;p133"/>
          <p:cNvSpPr txBox="1">
            <a:spLocks noGrp="1"/>
          </p:cNvSpPr>
          <p:nvPr>
            <p:ph type="subTitle" idx="1"/>
          </p:nvPr>
        </p:nvSpPr>
        <p:spPr>
          <a:xfrm>
            <a:off x="-7500" y="675975"/>
            <a:ext cx="4310700" cy="2406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Most vulnerability scanners </a:t>
            </a:r>
            <a:br>
              <a:rPr lang="en">
                <a:solidFill>
                  <a:srgbClr val="FFFFFF"/>
                </a:solidFill>
              </a:rPr>
            </a:br>
            <a:r>
              <a:rPr lang="en">
                <a:solidFill>
                  <a:srgbClr val="FFFFFF"/>
                </a:solidFill>
              </a:rPr>
              <a:t>will attempt to log into systems using default passwords or </a:t>
            </a:r>
            <a:br>
              <a:rPr lang="en">
                <a:solidFill>
                  <a:srgbClr val="FFFFFF"/>
                </a:solidFill>
              </a:rPr>
            </a:br>
            <a:r>
              <a:rPr lang="en">
                <a:solidFill>
                  <a:srgbClr val="FFFFFF"/>
                </a:solidFill>
              </a:rPr>
              <a:t>other credentials in order to establish a more detailed picture of the network infrastructure.</a:t>
            </a:r>
            <a:endParaRPr>
              <a:solidFill>
                <a:srgbClr val="FFFFFF"/>
              </a:solidFill>
            </a:endParaRPr>
          </a:p>
        </p:txBody>
      </p:sp>
      <p:sp>
        <p:nvSpPr>
          <p:cNvPr id="2378" name="Google Shape;2378;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379" name="Google Shape;2379;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380" name="Google Shape;2380;p13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2381" name="Google Shape;2381;p133"/>
          <p:cNvSpPr txBox="1">
            <a:spLocks noGrp="1"/>
          </p:cNvSpPr>
          <p:nvPr>
            <p:ph type="subTitle" idx="1"/>
          </p:nvPr>
        </p:nvSpPr>
        <p:spPr>
          <a:xfrm>
            <a:off x="-7500" y="3164775"/>
            <a:ext cx="3852000" cy="1698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solidFill>
                  <a:srgbClr val="FFFFFF"/>
                </a:solidFill>
              </a:rPr>
              <a:t>After establishing an inventory list, vulnerability scanners check each item against one or more databases of known vulnerabilities. This identifies which items are associated with specific threats.</a:t>
            </a:r>
            <a:endParaRPr sz="1400">
              <a:solidFill>
                <a:srgbClr val="FFFFFF"/>
              </a:solidFill>
            </a:endParaRPr>
          </a:p>
        </p:txBody>
      </p:sp>
      <p:sp>
        <p:nvSpPr>
          <p:cNvPr id="2382" name="Google Shape;2382;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28</a:t>
            </a:fld>
            <a:endParaRPr sz="6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AD2"/>
        </a:solidFill>
        <a:effectLst/>
      </p:bgPr>
    </p:bg>
    <p:spTree>
      <p:nvGrpSpPr>
        <p:cNvPr id="1" name="Shape 2386"/>
        <p:cNvGrpSpPr/>
        <p:nvPr/>
      </p:nvGrpSpPr>
      <p:grpSpPr>
        <a:xfrm>
          <a:off x="0" y="0"/>
          <a:ext cx="0" cy="0"/>
          <a:chOff x="0" y="0"/>
          <a:chExt cx="0" cy="0"/>
        </a:xfrm>
      </p:grpSpPr>
      <p:sp>
        <p:nvSpPr>
          <p:cNvPr id="2387" name="Google Shape;2387;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NVD</a:t>
            </a:r>
            <a:endParaRPr/>
          </a:p>
        </p:txBody>
      </p:sp>
      <p:sp>
        <p:nvSpPr>
          <p:cNvPr id="2388" name="Google Shape;2388;p134"/>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National Vulnerability Database (NVD) is a source of exploit information that grades each vulnerability based on its severity level.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89" name="Google Shape;2389;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2390" name="Google Shape;2390;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(nvd.nist.gov)</a:t>
            </a:r>
            <a:endParaRPr/>
          </a:p>
        </p:txBody>
      </p:sp>
      <p:pic>
        <p:nvPicPr>
          <p:cNvPr id="2391" name="Google Shape;2391;p134"/>
          <p:cNvPicPr preferRelativeResize="0"/>
          <p:nvPr/>
        </p:nvPicPr>
        <p:blipFill>
          <a:blip r:embed="rId4">
            <a:alphaModFix/>
          </a:blip>
          <a:stretch>
            <a:fillRect/>
          </a:stretch>
        </p:blipFill>
        <p:spPr>
          <a:xfrm>
            <a:off x="1541638" y="1521700"/>
            <a:ext cx="6060724" cy="34355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F7FF"/>
        </a:solidFill>
        <a:effectLst/>
      </p:bgPr>
    </p:bg>
    <p:spTree>
      <p:nvGrpSpPr>
        <p:cNvPr id="1" name="Shape 2060"/>
        <p:cNvGrpSpPr/>
        <p:nvPr/>
      </p:nvGrpSpPr>
      <p:grpSpPr>
        <a:xfrm>
          <a:off x="0" y="0"/>
          <a:ext cx="0" cy="0"/>
          <a:chOff x="0" y="0"/>
          <a:chExt cx="0" cy="0"/>
        </a:xfrm>
      </p:grpSpPr>
      <p:sp>
        <p:nvSpPr>
          <p:cNvPr id="2061" name="Google Shape;2061;p108"/>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8"/>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08"/>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8"/>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8"/>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Testing</a:t>
            </a:r>
            <a:endParaRPr/>
          </a:p>
        </p:txBody>
      </p:sp>
      <p:sp>
        <p:nvSpPr>
          <p:cNvPr id="2067" name="Google Shape;2067;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five phases of an engagement include: </a:t>
            </a:r>
            <a:endParaRPr/>
          </a:p>
        </p:txBody>
      </p:sp>
      <p:sp>
        <p:nvSpPr>
          <p:cNvPr id="2068" name="Google Shape;2068;p108"/>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Planning and Reconnaissance</a:t>
            </a:r>
            <a:endParaRPr sz="1600"/>
          </a:p>
        </p:txBody>
      </p:sp>
      <p:sp>
        <p:nvSpPr>
          <p:cNvPr id="2069" name="Google Shape;2069;p108"/>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Scanning </a:t>
            </a:r>
            <a:endParaRPr sz="1600"/>
          </a:p>
        </p:txBody>
      </p:sp>
      <p:sp>
        <p:nvSpPr>
          <p:cNvPr id="2070" name="Google Shape;2070;p108"/>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Exploitation</a:t>
            </a:r>
            <a:endParaRPr sz="1600"/>
          </a:p>
        </p:txBody>
      </p:sp>
      <p:sp>
        <p:nvSpPr>
          <p:cNvPr id="2071" name="Google Shape;2071;p108"/>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Post-Exploitation</a:t>
            </a:r>
            <a:endParaRPr sz="1600"/>
          </a:p>
        </p:txBody>
      </p:sp>
      <p:sp>
        <p:nvSpPr>
          <p:cNvPr id="2072" name="Google Shape;2072;p108"/>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Reporting</a:t>
            </a:r>
            <a:endParaRPr sz="1600"/>
          </a:p>
        </p:txBody>
      </p:sp>
      <p:sp>
        <p:nvSpPr>
          <p:cNvPr id="2073" name="Google Shape;2073;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AD2"/>
        </a:solidFill>
        <a:effectLst/>
      </p:bgPr>
    </p:bg>
    <p:spTree>
      <p:nvGrpSpPr>
        <p:cNvPr id="1" name="Shape 2395"/>
        <p:cNvGrpSpPr/>
        <p:nvPr/>
      </p:nvGrpSpPr>
      <p:grpSpPr>
        <a:xfrm>
          <a:off x="0" y="0"/>
          <a:ext cx="0" cy="0"/>
          <a:chOff x="0" y="0"/>
          <a:chExt cx="0" cy="0"/>
        </a:xfrm>
      </p:grpSpPr>
      <p:sp>
        <p:nvSpPr>
          <p:cNvPr id="2396" name="Google Shape;2396;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NVD</a:t>
            </a:r>
            <a:endParaRPr/>
          </a:p>
        </p:txBody>
      </p:sp>
      <p:sp>
        <p:nvSpPr>
          <p:cNvPr id="2397" name="Google Shape;2397;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For example, NIST CVE-2016-0800 is detailed on the </a:t>
            </a:r>
            <a:r>
              <a:rPr lang="en" b="1" u="sng">
                <a:solidFill>
                  <a:schemeClr val="hlink"/>
                </a:solidFill>
                <a:hlinkClick r:id="rId3"/>
              </a:rPr>
              <a:t>nvd.nist.gov</a:t>
            </a:r>
            <a:r>
              <a:rPr lang="en"/>
              <a:t> webpage, which provides details, references, and a score of 5.9.</a:t>
            </a:r>
            <a:endParaRPr/>
          </a:p>
        </p:txBody>
      </p:sp>
      <p:sp>
        <p:nvSpPr>
          <p:cNvPr id="2398" name="Google Shape;2398;p135"/>
          <p:cNvSpPr txBox="1">
            <a:spLocks noGrp="1"/>
          </p:cNvSpPr>
          <p:nvPr>
            <p:ph type="body" idx="3"/>
          </p:nvPr>
        </p:nvSpPr>
        <p:spPr>
          <a:xfrm>
            <a:off x="457200" y="2049200"/>
            <a:ext cx="2614200" cy="17343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800"/>
              </a:spcAft>
              <a:buClr>
                <a:schemeClr val="dk1"/>
              </a:buClr>
              <a:buSzPts val="1100"/>
              <a:buFont typeface="Arial"/>
              <a:buNone/>
            </a:pPr>
            <a:r>
              <a:rPr lang="en" sz="1600"/>
              <a:t>Severity levels are scored using the </a:t>
            </a:r>
            <a:r>
              <a:rPr lang="en" sz="1600" b="1"/>
              <a:t>Common Vulnerability Scoring System</a:t>
            </a:r>
            <a:r>
              <a:rPr lang="en" sz="1600"/>
              <a:t> (CVSS), and have the following ranges:</a:t>
            </a:r>
            <a:endParaRPr sz="1600"/>
          </a:p>
        </p:txBody>
      </p:sp>
      <p:sp>
        <p:nvSpPr>
          <p:cNvPr id="2399" name="Google Shape;2399;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
        <p:nvSpPr>
          <p:cNvPr id="2400" name="Google Shape;2400;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(nvd.nist.gov)</a:t>
            </a:r>
            <a:endParaRPr/>
          </a:p>
        </p:txBody>
      </p:sp>
      <p:pic>
        <p:nvPicPr>
          <p:cNvPr id="2401" name="Google Shape;2401;p135"/>
          <p:cNvPicPr preferRelativeResize="0"/>
          <p:nvPr/>
        </p:nvPicPr>
        <p:blipFill>
          <a:blip r:embed="rId5">
            <a:alphaModFix/>
          </a:blip>
          <a:stretch>
            <a:fillRect/>
          </a:stretch>
        </p:blipFill>
        <p:spPr>
          <a:xfrm>
            <a:off x="6033500" y="2221150"/>
            <a:ext cx="2484040" cy="1236400"/>
          </a:xfrm>
          <a:prstGeom prst="rect">
            <a:avLst/>
          </a:prstGeom>
          <a:noFill/>
          <a:ln>
            <a:noFill/>
          </a:ln>
        </p:spPr>
      </p:pic>
      <p:sp>
        <p:nvSpPr>
          <p:cNvPr id="2402" name="Google Shape;2402;p135"/>
          <p:cNvSpPr/>
          <p:nvPr/>
        </p:nvSpPr>
        <p:spPr>
          <a:xfrm>
            <a:off x="3478600" y="2010350"/>
            <a:ext cx="2147700" cy="3648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Critical: 9.0 - 10.0</a:t>
            </a:r>
            <a:endParaRPr sz="1800">
              <a:solidFill>
                <a:srgbClr val="FFFFFF"/>
              </a:solidFill>
              <a:latin typeface="Roboto Medium"/>
              <a:ea typeface="Roboto Medium"/>
              <a:cs typeface="Roboto Medium"/>
              <a:sym typeface="Roboto Medium"/>
            </a:endParaRPr>
          </a:p>
        </p:txBody>
      </p:sp>
      <p:sp>
        <p:nvSpPr>
          <p:cNvPr id="2403" name="Google Shape;2403;p135"/>
          <p:cNvSpPr/>
          <p:nvPr/>
        </p:nvSpPr>
        <p:spPr>
          <a:xfrm>
            <a:off x="3478600" y="2492750"/>
            <a:ext cx="2147700" cy="364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High: 7.0 - 8.9</a:t>
            </a:r>
            <a:endParaRPr sz="1800">
              <a:solidFill>
                <a:srgbClr val="FFFFFF"/>
              </a:solidFill>
              <a:latin typeface="Roboto Medium"/>
              <a:ea typeface="Roboto Medium"/>
              <a:cs typeface="Roboto Medium"/>
              <a:sym typeface="Roboto Medium"/>
            </a:endParaRPr>
          </a:p>
        </p:txBody>
      </p:sp>
      <p:sp>
        <p:nvSpPr>
          <p:cNvPr id="2404" name="Google Shape;2404;p135"/>
          <p:cNvSpPr/>
          <p:nvPr/>
        </p:nvSpPr>
        <p:spPr>
          <a:xfrm>
            <a:off x="3478600" y="2975150"/>
            <a:ext cx="2147700" cy="3648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Medium: 4.0 - 6.9</a:t>
            </a:r>
            <a:endParaRPr sz="1800">
              <a:solidFill>
                <a:srgbClr val="FFFFFF"/>
              </a:solidFill>
              <a:latin typeface="Roboto Medium"/>
              <a:ea typeface="Roboto Medium"/>
              <a:cs typeface="Roboto Medium"/>
              <a:sym typeface="Roboto Medium"/>
            </a:endParaRPr>
          </a:p>
        </p:txBody>
      </p:sp>
      <p:sp>
        <p:nvSpPr>
          <p:cNvPr id="2405" name="Google Shape;2405;p135"/>
          <p:cNvSpPr/>
          <p:nvPr/>
        </p:nvSpPr>
        <p:spPr>
          <a:xfrm>
            <a:off x="3478600" y="3457550"/>
            <a:ext cx="2147700" cy="3648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Low: 0.1 - 3.9</a:t>
            </a:r>
            <a:endParaRPr sz="1800">
              <a:solidFill>
                <a:srgbClr val="FFFFFF"/>
              </a:solidFill>
              <a:latin typeface="Roboto Medium"/>
              <a:ea typeface="Roboto Medium"/>
              <a:cs typeface="Roboto Medium"/>
              <a:sym typeface="Roboto Medium"/>
            </a:endParaRPr>
          </a:p>
        </p:txBody>
      </p:sp>
      <p:pic>
        <p:nvPicPr>
          <p:cNvPr id="2406" name="Google Shape;2406;p135"/>
          <p:cNvPicPr preferRelativeResize="0"/>
          <p:nvPr/>
        </p:nvPicPr>
        <p:blipFill rotWithShape="1">
          <a:blip r:embed="rId6">
            <a:alphaModFix/>
          </a:blip>
          <a:srcRect l="-2605" t="-17278" r="67537" b="-17292"/>
          <a:stretch/>
        </p:blipFill>
        <p:spPr>
          <a:xfrm rot="-5400000">
            <a:off x="1932425" y="2644138"/>
            <a:ext cx="2531400" cy="390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3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Nessus</a:t>
            </a:r>
            <a:endParaRPr/>
          </a:p>
        </p:txBody>
      </p:sp>
      <p:sp>
        <p:nvSpPr>
          <p:cNvPr id="2412" name="Google Shape;2412;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3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418" name="Google Shape;2418;p13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Metasploitable Report</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200">
                <a:latin typeface="Roboto Light"/>
                <a:ea typeface="Roboto Light"/>
                <a:cs typeface="Roboto Light"/>
                <a:sym typeface="Roboto Light"/>
              </a:rPr>
              <a:t>In this activity, you will use Nessus to </a:t>
            </a:r>
            <a:br>
              <a:rPr lang="en" sz="2200">
                <a:latin typeface="Roboto Light"/>
                <a:ea typeface="Roboto Light"/>
                <a:cs typeface="Roboto Light"/>
                <a:sym typeface="Roboto Light"/>
              </a:rPr>
            </a:br>
            <a:r>
              <a:rPr lang="en" sz="2200">
                <a:latin typeface="Roboto Light"/>
                <a:ea typeface="Roboto Light"/>
                <a:cs typeface="Roboto Light"/>
                <a:sym typeface="Roboto Light"/>
              </a:rPr>
              <a:t>generate a Metasploitable scan report.</a:t>
            </a:r>
            <a:endParaRPr sz="2200">
              <a:latin typeface="Roboto Light"/>
              <a:ea typeface="Roboto Light"/>
              <a:cs typeface="Roboto Light"/>
              <a:sym typeface="Roboto Light"/>
            </a:endParaRPr>
          </a:p>
        </p:txBody>
      </p:sp>
      <p:sp>
        <p:nvSpPr>
          <p:cNvPr id="2419" name="Google Shape;241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F7FF"/>
        </a:solidFill>
        <a:effectLst/>
      </p:bgPr>
    </p:bg>
    <p:spTree>
      <p:nvGrpSpPr>
        <p:cNvPr id="1" name="Shape 2077"/>
        <p:cNvGrpSpPr/>
        <p:nvPr/>
      </p:nvGrpSpPr>
      <p:grpSpPr>
        <a:xfrm>
          <a:off x="0" y="0"/>
          <a:ext cx="0" cy="0"/>
          <a:chOff x="0" y="0"/>
          <a:chExt cx="0" cy="0"/>
        </a:xfrm>
      </p:grpSpPr>
      <p:sp>
        <p:nvSpPr>
          <p:cNvPr id="2078" name="Google Shape;2078;p109"/>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09"/>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09"/>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09"/>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9"/>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Testing</a:t>
            </a:r>
            <a:endParaRPr/>
          </a:p>
        </p:txBody>
      </p:sp>
      <p:sp>
        <p:nvSpPr>
          <p:cNvPr id="2084" name="Google Shape;2084;p109"/>
          <p:cNvSpPr txBox="1">
            <a:spLocks noGrp="1"/>
          </p:cNvSpPr>
          <p:nvPr>
            <p:ph type="subTitle" idx="1"/>
          </p:nvPr>
        </p:nvSpPr>
        <p:spPr>
          <a:xfrm>
            <a:off x="0" y="611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today's class we will work on the Scanning portion of a pen test. We will use manual tools to scan networks and enumerate valuable information.</a:t>
            </a:r>
            <a:endParaRPr>
              <a:solidFill>
                <a:schemeClr val="dk1"/>
              </a:solidFill>
            </a:endParaRPr>
          </a:p>
          <a:p>
            <a:pPr marL="0" lvl="0" indent="0" algn="l" rtl="0">
              <a:spcBef>
                <a:spcPts val="0"/>
              </a:spcBef>
              <a:spcAft>
                <a:spcPts val="0"/>
              </a:spcAft>
              <a:buNone/>
            </a:pPr>
            <a:endParaRPr/>
          </a:p>
        </p:txBody>
      </p:sp>
      <p:sp>
        <p:nvSpPr>
          <p:cNvPr id="2085" name="Google Shape;2085;p109"/>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Planning and Reconnaissance</a:t>
            </a:r>
            <a:endParaRPr sz="1600"/>
          </a:p>
        </p:txBody>
      </p:sp>
      <p:sp>
        <p:nvSpPr>
          <p:cNvPr id="2086" name="Google Shape;2086;p10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Scanning </a:t>
            </a:r>
            <a:endParaRPr sz="1600"/>
          </a:p>
        </p:txBody>
      </p:sp>
      <p:sp>
        <p:nvSpPr>
          <p:cNvPr id="2087" name="Google Shape;2087;p109"/>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Exploitation</a:t>
            </a:r>
            <a:endParaRPr sz="1600"/>
          </a:p>
        </p:txBody>
      </p:sp>
      <p:sp>
        <p:nvSpPr>
          <p:cNvPr id="2088" name="Google Shape;2088;p109"/>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Post-Exploitation</a:t>
            </a:r>
            <a:endParaRPr sz="1600"/>
          </a:p>
        </p:txBody>
      </p:sp>
      <p:sp>
        <p:nvSpPr>
          <p:cNvPr id="2089" name="Google Shape;2089;p10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Reporting</a:t>
            </a:r>
            <a:endParaRPr sz="1600"/>
          </a:p>
        </p:txBody>
      </p:sp>
      <p:sp>
        <p:nvSpPr>
          <p:cNvPr id="2090" name="Google Shape;2090;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
        <p:nvSpPr>
          <p:cNvPr id="2091" name="Google Shape;2091;p109"/>
          <p:cNvSpPr/>
          <p:nvPr/>
        </p:nvSpPr>
        <p:spPr>
          <a:xfrm>
            <a:off x="298050" y="1916750"/>
            <a:ext cx="8583900" cy="778500"/>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8DBC"/>
        </a:solidFill>
        <a:effectLst/>
      </p:bgPr>
    </p:bg>
    <p:spTree>
      <p:nvGrpSpPr>
        <p:cNvPr id="1" name="Shape 2095"/>
        <p:cNvGrpSpPr/>
        <p:nvPr/>
      </p:nvGrpSpPr>
      <p:grpSpPr>
        <a:xfrm>
          <a:off x="0" y="0"/>
          <a:ext cx="0" cy="0"/>
          <a:chOff x="0" y="0"/>
          <a:chExt cx="0" cy="0"/>
        </a:xfrm>
      </p:grpSpPr>
      <p:sp>
        <p:nvSpPr>
          <p:cNvPr id="2096" name="Google Shape;2096;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Scanning </a:t>
            </a:r>
            <a:endParaRPr>
              <a:solidFill>
                <a:srgbClr val="FFFFFF"/>
              </a:solidFill>
            </a:endParaRPr>
          </a:p>
        </p:txBody>
      </p:sp>
      <p:sp>
        <p:nvSpPr>
          <p:cNvPr id="2097" name="Google Shape;2097;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Network discovery and vulnerability scanning are essential in the early stages of an engagement. With the proper tools, we can complete the following tasks:</a:t>
            </a:r>
            <a:endParaRPr>
              <a:solidFill>
                <a:srgbClr val="FFFFFF"/>
              </a:solidFill>
            </a:endParaRPr>
          </a:p>
        </p:txBody>
      </p:sp>
      <p:sp>
        <p:nvSpPr>
          <p:cNvPr id="2098" name="Google Shape;2098;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a:t>
            </a:fld>
            <a:endParaRPr sz="600">
              <a:solidFill>
                <a:srgbClr val="FFFFFF"/>
              </a:solidFill>
            </a:endParaRPr>
          </a:p>
        </p:txBody>
      </p:sp>
      <p:graphicFrame>
        <p:nvGraphicFramePr>
          <p:cNvPr id="2099" name="Google Shape;2099;p110"/>
          <p:cNvGraphicFramePr/>
          <p:nvPr/>
        </p:nvGraphicFramePr>
        <p:xfrm>
          <a:off x="407175" y="1498775"/>
          <a:ext cx="8329650" cy="3169800"/>
        </p:xfrm>
        <a:graphic>
          <a:graphicData uri="http://schemas.openxmlformats.org/drawingml/2006/table">
            <a:tbl>
              <a:tblPr>
                <a:noFill/>
                <a:tableStyleId>{D3A3390C-171F-4160-833A-0ECF844B84EA}</a:tableStyleId>
              </a:tblPr>
              <a:tblGrid>
                <a:gridCol w="1858975">
                  <a:extLst>
                    <a:ext uri="{9D8B030D-6E8A-4147-A177-3AD203B41FA5}">
                      <a16:colId xmlns:a16="http://schemas.microsoft.com/office/drawing/2014/main" val="20000"/>
                    </a:ext>
                  </a:extLst>
                </a:gridCol>
                <a:gridCol w="64706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a:latin typeface="Roboto Medium"/>
                          <a:ea typeface="Roboto Medium"/>
                          <a:cs typeface="Roboto Medium"/>
                          <a:sym typeface="Roboto Medium"/>
                        </a:rPr>
                        <a:t>Term</a:t>
                      </a:r>
                      <a:endParaRPr sz="1800">
                        <a:latin typeface="Roboto Medium"/>
                        <a:ea typeface="Roboto Medium"/>
                        <a:cs typeface="Roboto Medium"/>
                        <a:sym typeface="Roboto Medium"/>
                      </a:endParaRPr>
                    </a:p>
                  </a:txBody>
                  <a:tcPr marL="91425" marR="91425" marT="45700" marB="0">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68C2E6"/>
                    </a:solidFill>
                  </a:tcPr>
                </a:tc>
                <a:tc>
                  <a:txBody>
                    <a:bodyPr/>
                    <a:lstStyle/>
                    <a:p>
                      <a:pPr marL="0" lvl="0" indent="0" algn="l" rtl="0">
                        <a:spcBef>
                          <a:spcPts val="0"/>
                        </a:spcBef>
                        <a:spcAft>
                          <a:spcPts val="0"/>
                        </a:spcAft>
                        <a:buNone/>
                      </a:pPr>
                      <a:r>
                        <a:rPr lang="en" sz="1800">
                          <a:latin typeface="Roboto Medium"/>
                          <a:ea typeface="Roboto Medium"/>
                          <a:cs typeface="Roboto Medium"/>
                          <a:sym typeface="Roboto Medium"/>
                        </a:rPr>
                        <a:t>Definition</a:t>
                      </a:r>
                      <a:endParaRPr sz="1800">
                        <a:latin typeface="Roboto Medium"/>
                        <a:ea typeface="Roboto Medium"/>
                        <a:cs typeface="Roboto Medium"/>
                        <a:sym typeface="Roboto Medium"/>
                      </a:endParaRPr>
                    </a:p>
                  </a:txBody>
                  <a:tcPr marL="91425" marR="91425" marT="45700" marB="0">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68C2E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b="1">
                          <a:latin typeface="Roboto"/>
                          <a:ea typeface="Roboto"/>
                          <a:cs typeface="Roboto"/>
                          <a:sym typeface="Roboto"/>
                        </a:rPr>
                        <a:t>Network mapping</a:t>
                      </a:r>
                      <a:endParaRPr sz="1500">
                        <a:latin typeface="Roboto"/>
                        <a:ea typeface="Roboto"/>
                        <a:cs typeface="Roboto"/>
                        <a:sym typeface="Roboto"/>
                      </a:endParaRPr>
                    </a:p>
                  </a:txBody>
                  <a:tcPr marL="91425" marR="91425"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latin typeface="Roboto"/>
                          <a:ea typeface="Roboto"/>
                          <a:cs typeface="Roboto"/>
                          <a:sym typeface="Roboto"/>
                        </a:rPr>
                        <a:t>Using host discovery, we can identify network devices like servers, switches, and routers, and how they’re physically interconnected.</a:t>
                      </a:r>
                      <a:endParaRPr sz="1500">
                        <a:latin typeface="Roboto"/>
                        <a:ea typeface="Roboto"/>
                        <a:cs typeface="Roboto"/>
                        <a:sym typeface="Roboto"/>
                      </a:endParaRPr>
                    </a:p>
                  </a:txBody>
                  <a:tcPr marL="182875" marR="0"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Service discovery</a:t>
                      </a:r>
                      <a:endParaRPr sz="1500">
                        <a:latin typeface="Roboto"/>
                        <a:ea typeface="Roboto"/>
                        <a:cs typeface="Roboto"/>
                        <a:sym typeface="Roboto"/>
                      </a:endParaRPr>
                    </a:p>
                  </a:txBody>
                  <a:tcPr marL="91425" marR="91425"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E6F5FB"/>
                    </a:solidFill>
                  </a:tcPr>
                </a:tc>
                <a:tc>
                  <a:txBody>
                    <a:bodyPr/>
                    <a:lstStyle/>
                    <a:p>
                      <a:pPr marL="0" lvl="0" indent="0" algn="l" rtl="0">
                        <a:spcBef>
                          <a:spcPts val="0"/>
                        </a:spcBef>
                        <a:spcAft>
                          <a:spcPts val="0"/>
                        </a:spcAft>
                        <a:buClr>
                          <a:srgbClr val="000000"/>
                        </a:buClr>
                        <a:buSzPts val="1100"/>
                        <a:buFont typeface="Arial"/>
                        <a:buNone/>
                      </a:pPr>
                      <a:r>
                        <a:rPr lang="en" sz="1500">
                          <a:latin typeface="Roboto"/>
                          <a:ea typeface="Roboto"/>
                          <a:cs typeface="Roboto"/>
                          <a:sym typeface="Roboto"/>
                        </a:rPr>
                        <a:t>Allows us to identify which services are running on which hosts, </a:t>
                      </a:r>
                      <a:br>
                        <a:rPr lang="en" sz="1500">
                          <a:latin typeface="Roboto"/>
                          <a:ea typeface="Roboto"/>
                          <a:cs typeface="Roboto"/>
                          <a:sym typeface="Roboto"/>
                        </a:rPr>
                      </a:br>
                      <a:r>
                        <a:rPr lang="en" sz="1500">
                          <a:latin typeface="Roboto"/>
                          <a:ea typeface="Roboto"/>
                          <a:cs typeface="Roboto"/>
                          <a:sym typeface="Roboto"/>
                        </a:rPr>
                        <a:t>such as DNS, mail, or web servers.</a:t>
                      </a:r>
                      <a:endParaRPr sz="1500">
                        <a:latin typeface="Roboto"/>
                        <a:ea typeface="Roboto"/>
                        <a:cs typeface="Roboto"/>
                        <a:sym typeface="Roboto"/>
                      </a:endParaRPr>
                    </a:p>
                  </a:txBody>
                  <a:tcPr marL="182875" marR="0"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E6F5FB"/>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OS detection</a:t>
                      </a:r>
                      <a:endParaRPr sz="1500">
                        <a:latin typeface="Roboto"/>
                        <a:ea typeface="Roboto"/>
                        <a:cs typeface="Roboto"/>
                        <a:sym typeface="Roboto"/>
                      </a:endParaRPr>
                    </a:p>
                  </a:txBody>
                  <a:tcPr marL="91425" marR="91425"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latin typeface="Roboto"/>
                          <a:ea typeface="Roboto"/>
                          <a:cs typeface="Roboto"/>
                          <a:sym typeface="Roboto"/>
                        </a:rPr>
                        <a:t>Also known as OS fingerprinting, lets us detect which operating system </a:t>
                      </a:r>
                      <a:br>
                        <a:rPr lang="en" sz="1500">
                          <a:latin typeface="Roboto"/>
                          <a:ea typeface="Roboto"/>
                          <a:cs typeface="Roboto"/>
                          <a:sym typeface="Roboto"/>
                        </a:rPr>
                      </a:br>
                      <a:r>
                        <a:rPr lang="en" sz="1500">
                          <a:latin typeface="Roboto"/>
                          <a:ea typeface="Roboto"/>
                          <a:cs typeface="Roboto"/>
                          <a:sym typeface="Roboto"/>
                        </a:rPr>
                        <a:t>is running on a networked device, including OS name, vendor, software versions, and estimated device uptime.</a:t>
                      </a:r>
                      <a:endParaRPr sz="1500">
                        <a:latin typeface="Roboto"/>
                        <a:ea typeface="Roboto"/>
                        <a:cs typeface="Roboto"/>
                        <a:sym typeface="Roboto"/>
                      </a:endParaRPr>
                    </a:p>
                  </a:txBody>
                  <a:tcPr marL="182875" marR="0"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Security auditing</a:t>
                      </a:r>
                      <a:endParaRPr sz="1500">
                        <a:latin typeface="Roboto"/>
                        <a:ea typeface="Roboto"/>
                        <a:cs typeface="Roboto"/>
                        <a:sym typeface="Roboto"/>
                      </a:endParaRPr>
                    </a:p>
                  </a:txBody>
                  <a:tcPr marL="91425" marR="91425"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E6F5FB"/>
                    </a:solidFill>
                  </a:tcPr>
                </a:tc>
                <a:tc>
                  <a:txBody>
                    <a:bodyPr/>
                    <a:lstStyle/>
                    <a:p>
                      <a:pPr marL="0" lvl="0" indent="0" algn="l" rtl="0">
                        <a:spcBef>
                          <a:spcPts val="0"/>
                        </a:spcBef>
                        <a:spcAft>
                          <a:spcPts val="0"/>
                        </a:spcAft>
                        <a:buClr>
                          <a:schemeClr val="dk1"/>
                        </a:buClr>
                        <a:buSzPts val="1100"/>
                        <a:buFont typeface="Arial"/>
                        <a:buNone/>
                      </a:pPr>
                      <a:r>
                        <a:rPr lang="en" sz="1500">
                          <a:latin typeface="Roboto"/>
                          <a:ea typeface="Roboto"/>
                          <a:cs typeface="Roboto"/>
                          <a:sym typeface="Roboto"/>
                        </a:rPr>
                        <a:t>The discovery process for finding OS versions and apps running on </a:t>
                      </a:r>
                      <a:br>
                        <a:rPr lang="en" sz="1500">
                          <a:latin typeface="Roboto"/>
                          <a:ea typeface="Roboto"/>
                          <a:cs typeface="Roboto"/>
                          <a:sym typeface="Roboto"/>
                        </a:rPr>
                      </a:br>
                      <a:r>
                        <a:rPr lang="en" sz="1500">
                          <a:latin typeface="Roboto"/>
                          <a:ea typeface="Roboto"/>
                          <a:cs typeface="Roboto"/>
                          <a:sym typeface="Roboto"/>
                        </a:rPr>
                        <a:t>hosts to determine the depth of vulnerabilities.</a:t>
                      </a:r>
                      <a:endParaRPr sz="1500">
                        <a:latin typeface="Roboto"/>
                        <a:ea typeface="Roboto"/>
                        <a:cs typeface="Roboto"/>
                        <a:sym typeface="Roboto"/>
                      </a:endParaRPr>
                    </a:p>
                  </a:txBody>
                  <a:tcPr marL="182875" marR="0" marT="91425" marB="91425">
                    <a:lnL w="9525" cap="flat" cmpd="sng">
                      <a:solidFill>
                        <a:srgbClr val="1B8DBC"/>
                      </a:solidFill>
                      <a:prstDash val="solid"/>
                      <a:round/>
                      <a:headEnd type="none" w="sm" len="sm"/>
                      <a:tailEnd type="none" w="sm" len="sm"/>
                    </a:lnL>
                    <a:lnR w="9525" cap="flat" cmpd="sng">
                      <a:solidFill>
                        <a:srgbClr val="1B8DBC"/>
                      </a:solidFill>
                      <a:prstDash val="solid"/>
                      <a:round/>
                      <a:headEnd type="none" w="sm" len="sm"/>
                      <a:tailEnd type="none" w="sm" len="sm"/>
                    </a:lnR>
                    <a:lnT w="9525" cap="flat" cmpd="sng">
                      <a:solidFill>
                        <a:srgbClr val="1B8DBC"/>
                      </a:solidFill>
                      <a:prstDash val="solid"/>
                      <a:round/>
                      <a:headEnd type="none" w="sm" len="sm"/>
                      <a:tailEnd type="none" w="sm" len="sm"/>
                    </a:lnT>
                    <a:lnB w="9525" cap="flat" cmpd="sng">
                      <a:solidFill>
                        <a:srgbClr val="1B8DBC"/>
                      </a:solidFill>
                      <a:prstDash val="solid"/>
                      <a:round/>
                      <a:headEnd type="none" w="sm" len="sm"/>
                      <a:tailEnd type="none" w="sm" len="sm"/>
                    </a:lnB>
                    <a:solidFill>
                      <a:srgbClr val="E6F5FB"/>
                    </a:solidFill>
                  </a:tcPr>
                </a:tc>
                <a:extLst>
                  <a:ext uri="{0D108BD9-81ED-4DB2-BD59-A6C34878D82A}">
                    <a16:rowId xmlns:a16="http://schemas.microsoft.com/office/drawing/2014/main" val="10004"/>
                  </a:ext>
                </a:extLst>
              </a:tr>
            </a:tbl>
          </a:graphicData>
        </a:graphic>
      </p:graphicFrame>
      <p:cxnSp>
        <p:nvCxnSpPr>
          <p:cNvPr id="2100" name="Google Shape;2100;p110"/>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F7FF"/>
        </a:solidFill>
        <a:effectLst/>
      </p:bgPr>
    </p:bg>
    <p:spTree>
      <p:nvGrpSpPr>
        <p:cNvPr id="1" name="Shape 2104"/>
        <p:cNvGrpSpPr/>
        <p:nvPr/>
      </p:nvGrpSpPr>
      <p:grpSpPr>
        <a:xfrm>
          <a:off x="0" y="0"/>
          <a:ext cx="0" cy="0"/>
          <a:chOff x="0" y="0"/>
          <a:chExt cx="0" cy="0"/>
        </a:xfrm>
      </p:grpSpPr>
      <p:sp>
        <p:nvSpPr>
          <p:cNvPr id="2105" name="Google Shape;2105;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Nmap</a:t>
            </a:r>
            <a:endParaRPr/>
          </a:p>
        </p:txBody>
      </p:sp>
      <p:sp>
        <p:nvSpPr>
          <p:cNvPr id="2106" name="Google Shape;210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107" name="Google Shape;2107;p111"/>
          <p:cNvSpPr txBox="1">
            <a:spLocks noGrp="1"/>
          </p:cNvSpPr>
          <p:nvPr>
            <p:ph type="subTitle" idx="1"/>
          </p:nvPr>
        </p:nvSpPr>
        <p:spPr>
          <a:xfrm>
            <a:off x="0" y="675975"/>
            <a:ext cx="9144000" cy="3648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Nmap, short for Network Mapper, is a free, open-source network scanning tool for performing network discovery and vulnerability scans. </a:t>
            </a:r>
            <a:endParaRPr/>
          </a:p>
        </p:txBody>
      </p:sp>
      <p:sp>
        <p:nvSpPr>
          <p:cNvPr id="2108" name="Google Shape;2108;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(nmap)</a:t>
            </a:r>
            <a:endParaRPr/>
          </a:p>
        </p:txBody>
      </p:sp>
      <p:pic>
        <p:nvPicPr>
          <p:cNvPr id="2109" name="Google Shape;2109;p111"/>
          <p:cNvPicPr preferRelativeResize="0"/>
          <p:nvPr/>
        </p:nvPicPr>
        <p:blipFill>
          <a:blip r:embed="rId4">
            <a:alphaModFix/>
          </a:blip>
          <a:stretch>
            <a:fillRect/>
          </a:stretch>
        </p:blipFill>
        <p:spPr>
          <a:xfrm>
            <a:off x="2981400" y="1520925"/>
            <a:ext cx="5998902" cy="3213700"/>
          </a:xfrm>
          <a:prstGeom prst="rect">
            <a:avLst/>
          </a:prstGeom>
          <a:noFill/>
          <a:ln>
            <a:noFill/>
          </a:ln>
        </p:spPr>
      </p:pic>
      <p:sp>
        <p:nvSpPr>
          <p:cNvPr id="2110" name="Google Shape;2110;p111"/>
          <p:cNvSpPr txBox="1">
            <a:spLocks noGrp="1"/>
          </p:cNvSpPr>
          <p:nvPr>
            <p:ph type="body" idx="3"/>
          </p:nvPr>
        </p:nvSpPr>
        <p:spPr>
          <a:xfrm>
            <a:off x="0" y="1613100"/>
            <a:ext cx="3963600" cy="327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sz="1600" b="1">
                <a:solidFill>
                  <a:schemeClr val="dk1"/>
                </a:solidFill>
              </a:rPr>
              <a:t>Nmap is useful for:</a:t>
            </a:r>
            <a:endParaRPr sz="1600"/>
          </a:p>
        </p:txBody>
      </p:sp>
      <p:sp>
        <p:nvSpPr>
          <p:cNvPr id="2111" name="Google Shape;2111;p111"/>
          <p:cNvSpPr/>
          <p:nvPr/>
        </p:nvSpPr>
        <p:spPr>
          <a:xfrm>
            <a:off x="1047500" y="1998775"/>
            <a:ext cx="1933800" cy="53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1"/>
          <p:cNvSpPr txBox="1">
            <a:spLocks noGrp="1"/>
          </p:cNvSpPr>
          <p:nvPr>
            <p:ph type="subTitle" idx="1"/>
          </p:nvPr>
        </p:nvSpPr>
        <p:spPr>
          <a:xfrm>
            <a:off x="1173745" y="2075675"/>
            <a:ext cx="1637700" cy="4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Identifying devices </a:t>
            </a:r>
            <a:br>
              <a:rPr lang="en" sz="1300">
                <a:latin typeface="Roboto"/>
                <a:ea typeface="Roboto"/>
                <a:cs typeface="Roboto"/>
                <a:sym typeface="Roboto"/>
              </a:rPr>
            </a:br>
            <a:r>
              <a:rPr lang="en" sz="1300">
                <a:latin typeface="Roboto"/>
                <a:ea typeface="Roboto"/>
                <a:cs typeface="Roboto"/>
                <a:sym typeface="Roboto"/>
              </a:rPr>
              <a:t>running on a network.</a:t>
            </a:r>
            <a:endParaRPr sz="1300">
              <a:latin typeface="Roboto"/>
              <a:ea typeface="Roboto"/>
              <a:cs typeface="Roboto"/>
              <a:sym typeface="Roboto"/>
            </a:endParaRPr>
          </a:p>
        </p:txBody>
      </p:sp>
      <p:sp>
        <p:nvSpPr>
          <p:cNvPr id="2113" name="Google Shape;2113;p111"/>
          <p:cNvSpPr/>
          <p:nvPr/>
        </p:nvSpPr>
        <p:spPr>
          <a:xfrm>
            <a:off x="1047548" y="2656753"/>
            <a:ext cx="1933800" cy="7032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1"/>
          <p:cNvSpPr txBox="1">
            <a:spLocks noGrp="1"/>
          </p:cNvSpPr>
          <p:nvPr>
            <p:ph type="subTitle" idx="2"/>
          </p:nvPr>
        </p:nvSpPr>
        <p:spPr>
          <a:xfrm>
            <a:off x="1173790" y="2895775"/>
            <a:ext cx="16377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300">
                <a:latin typeface="Roboto"/>
                <a:ea typeface="Roboto"/>
                <a:cs typeface="Roboto"/>
                <a:sym typeface="Roboto"/>
              </a:rPr>
              <a:t>Discovering hosts, services, open ports, </a:t>
            </a:r>
            <a:br>
              <a:rPr lang="en" sz="1300">
                <a:latin typeface="Roboto"/>
                <a:ea typeface="Roboto"/>
                <a:cs typeface="Roboto"/>
                <a:sym typeface="Roboto"/>
              </a:rPr>
            </a:br>
            <a:r>
              <a:rPr lang="en" sz="1300">
                <a:latin typeface="Roboto"/>
                <a:ea typeface="Roboto"/>
                <a:cs typeface="Roboto"/>
                <a:sym typeface="Roboto"/>
              </a:rPr>
              <a:t>and IP addresses.</a:t>
            </a:r>
            <a:endParaRPr sz="1300">
              <a:latin typeface="Roboto"/>
              <a:ea typeface="Roboto"/>
              <a:cs typeface="Roboto"/>
              <a:sym typeface="Roboto"/>
            </a:endParaRPr>
          </a:p>
          <a:p>
            <a:pPr marL="0" lvl="0" indent="0" algn="l" rtl="0">
              <a:spcBef>
                <a:spcPts val="0"/>
              </a:spcBef>
              <a:spcAft>
                <a:spcPts val="0"/>
              </a:spcAft>
              <a:buNone/>
            </a:pPr>
            <a:endParaRPr sz="1300">
              <a:latin typeface="Roboto"/>
              <a:ea typeface="Roboto"/>
              <a:cs typeface="Roboto"/>
              <a:sym typeface="Roboto"/>
            </a:endParaRPr>
          </a:p>
        </p:txBody>
      </p:sp>
      <p:sp>
        <p:nvSpPr>
          <p:cNvPr id="2115" name="Google Shape;2115;p111"/>
          <p:cNvSpPr/>
          <p:nvPr/>
        </p:nvSpPr>
        <p:spPr>
          <a:xfrm>
            <a:off x="1047512" y="3497464"/>
            <a:ext cx="1933800" cy="470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1"/>
          <p:cNvSpPr txBox="1">
            <a:spLocks noGrp="1"/>
          </p:cNvSpPr>
          <p:nvPr>
            <p:ph type="subTitle" idx="3"/>
          </p:nvPr>
        </p:nvSpPr>
        <p:spPr>
          <a:xfrm>
            <a:off x="1173750" y="3500600"/>
            <a:ext cx="1807500" cy="4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Detecting security risks.</a:t>
            </a:r>
            <a:endParaRPr sz="1300">
              <a:latin typeface="Roboto"/>
              <a:ea typeface="Roboto"/>
              <a:cs typeface="Roboto"/>
              <a:sym typeface="Roboto"/>
            </a:endParaRPr>
          </a:p>
        </p:txBody>
      </p:sp>
      <p:sp>
        <p:nvSpPr>
          <p:cNvPr id="2117" name="Google Shape;2117;p111"/>
          <p:cNvSpPr/>
          <p:nvPr/>
        </p:nvSpPr>
        <p:spPr>
          <a:xfrm>
            <a:off x="1047512" y="4128092"/>
            <a:ext cx="1933800" cy="470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1"/>
          <p:cNvSpPr txBox="1">
            <a:spLocks noGrp="1"/>
          </p:cNvSpPr>
          <p:nvPr>
            <p:ph type="subTitle" idx="4"/>
          </p:nvPr>
        </p:nvSpPr>
        <p:spPr>
          <a:xfrm>
            <a:off x="1173700" y="4099425"/>
            <a:ext cx="1637700" cy="470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...and much more.</a:t>
            </a:r>
            <a:endParaRPr sz="1300">
              <a:latin typeface="Roboto"/>
              <a:ea typeface="Roboto"/>
              <a:cs typeface="Roboto"/>
              <a:sym typeface="Roboto"/>
            </a:endParaRPr>
          </a:p>
        </p:txBody>
      </p:sp>
      <p:pic>
        <p:nvPicPr>
          <p:cNvPr id="2119" name="Google Shape;2119;p111"/>
          <p:cNvPicPr preferRelativeResize="0"/>
          <p:nvPr/>
        </p:nvPicPr>
        <p:blipFill rotWithShape="1">
          <a:blip r:embed="rId5">
            <a:alphaModFix/>
          </a:blip>
          <a:srcRect t="1276" b="1276"/>
          <a:stretch/>
        </p:blipFill>
        <p:spPr>
          <a:xfrm>
            <a:off x="457193" y="2023913"/>
            <a:ext cx="521208" cy="396118"/>
          </a:xfrm>
          <a:prstGeom prst="rect">
            <a:avLst/>
          </a:prstGeom>
          <a:noFill/>
          <a:ln>
            <a:noFill/>
          </a:ln>
        </p:spPr>
      </p:pic>
      <p:pic>
        <p:nvPicPr>
          <p:cNvPr id="2120" name="Google Shape;2120;p111"/>
          <p:cNvPicPr preferRelativeResize="0"/>
          <p:nvPr/>
        </p:nvPicPr>
        <p:blipFill rotWithShape="1">
          <a:blip r:embed="rId5">
            <a:alphaModFix/>
          </a:blip>
          <a:srcRect t="1276" b="1276"/>
          <a:stretch/>
        </p:blipFill>
        <p:spPr>
          <a:xfrm>
            <a:off x="457193" y="2771688"/>
            <a:ext cx="521208" cy="396118"/>
          </a:xfrm>
          <a:prstGeom prst="rect">
            <a:avLst/>
          </a:prstGeom>
          <a:noFill/>
          <a:ln>
            <a:noFill/>
          </a:ln>
        </p:spPr>
      </p:pic>
      <p:pic>
        <p:nvPicPr>
          <p:cNvPr id="2121" name="Google Shape;2121;p111"/>
          <p:cNvPicPr preferRelativeResize="0"/>
          <p:nvPr/>
        </p:nvPicPr>
        <p:blipFill rotWithShape="1">
          <a:blip r:embed="rId5">
            <a:alphaModFix/>
          </a:blip>
          <a:srcRect t="1276" b="1276"/>
          <a:stretch/>
        </p:blipFill>
        <p:spPr>
          <a:xfrm>
            <a:off x="457193" y="3463663"/>
            <a:ext cx="521208" cy="396118"/>
          </a:xfrm>
          <a:prstGeom prst="rect">
            <a:avLst/>
          </a:prstGeom>
          <a:noFill/>
          <a:ln>
            <a:noFill/>
          </a:ln>
        </p:spPr>
      </p:pic>
      <p:pic>
        <p:nvPicPr>
          <p:cNvPr id="2122" name="Google Shape;2122;p111"/>
          <p:cNvPicPr preferRelativeResize="0"/>
          <p:nvPr/>
        </p:nvPicPr>
        <p:blipFill rotWithShape="1">
          <a:blip r:embed="rId5">
            <a:alphaModFix/>
          </a:blip>
          <a:srcRect t="1276" b="1276"/>
          <a:stretch/>
        </p:blipFill>
        <p:spPr>
          <a:xfrm>
            <a:off x="457193" y="4076563"/>
            <a:ext cx="521208" cy="3961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8DBC"/>
        </a:solidFill>
        <a:effectLst/>
      </p:bgPr>
    </p:bg>
    <p:spTree>
      <p:nvGrpSpPr>
        <p:cNvPr id="1" name="Shape 2126"/>
        <p:cNvGrpSpPr/>
        <p:nvPr/>
      </p:nvGrpSpPr>
      <p:grpSpPr>
        <a:xfrm>
          <a:off x="0" y="0"/>
          <a:ext cx="0" cy="0"/>
          <a:chOff x="0" y="0"/>
          <a:chExt cx="0" cy="0"/>
        </a:xfrm>
      </p:grpSpPr>
      <p:sp>
        <p:nvSpPr>
          <p:cNvPr id="2127" name="Google Shape;2127;p112"/>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2"/>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2"/>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2"/>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2"/>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Nmap</a:t>
            </a:r>
            <a:endParaRPr>
              <a:solidFill>
                <a:srgbClr val="FFFFFF"/>
              </a:solidFill>
            </a:endParaRPr>
          </a:p>
        </p:txBody>
      </p:sp>
      <p:sp>
        <p:nvSpPr>
          <p:cNvPr id="2133" name="Google Shape;2133;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most common Nmap functions include: </a:t>
            </a:r>
            <a:endParaRPr>
              <a:solidFill>
                <a:srgbClr val="FFFFFF"/>
              </a:solidFill>
            </a:endParaRPr>
          </a:p>
        </p:txBody>
      </p:sp>
      <p:sp>
        <p:nvSpPr>
          <p:cNvPr id="2134" name="Google Shape;2134;p112"/>
          <p:cNvSpPr txBox="1">
            <a:spLocks noGrp="1"/>
          </p:cNvSpPr>
          <p:nvPr>
            <p:ph type="subTitle" idx="3"/>
          </p:nvPr>
        </p:nvSpPr>
        <p:spPr>
          <a:xfrm>
            <a:off x="-1543" y="1319425"/>
            <a:ext cx="8002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Ping scans</a:t>
            </a:r>
            <a:endParaRPr sz="1600"/>
          </a:p>
        </p:txBody>
      </p:sp>
      <p:sp>
        <p:nvSpPr>
          <p:cNvPr id="2135" name="Google Shape;2135;p112"/>
          <p:cNvSpPr txBox="1">
            <a:spLocks noGrp="1"/>
          </p:cNvSpPr>
          <p:nvPr>
            <p:ph type="subTitle" idx="4"/>
          </p:nvPr>
        </p:nvSpPr>
        <p:spPr>
          <a:xfrm>
            <a:off x="-12191" y="2004950"/>
            <a:ext cx="8002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Port scans</a:t>
            </a:r>
            <a:endParaRPr sz="1600"/>
          </a:p>
        </p:txBody>
      </p:sp>
      <p:sp>
        <p:nvSpPr>
          <p:cNvPr id="2136" name="Google Shape;2136;p112"/>
          <p:cNvSpPr txBox="1">
            <a:spLocks noGrp="1"/>
          </p:cNvSpPr>
          <p:nvPr>
            <p:ph type="subTitle" idx="5"/>
          </p:nvPr>
        </p:nvSpPr>
        <p:spPr>
          <a:xfrm>
            <a:off x="-1477" y="2695275"/>
            <a:ext cx="8002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Host scans</a:t>
            </a:r>
            <a:endParaRPr sz="1600"/>
          </a:p>
        </p:txBody>
      </p:sp>
      <p:sp>
        <p:nvSpPr>
          <p:cNvPr id="2137" name="Google Shape;2137;p112"/>
          <p:cNvSpPr txBox="1">
            <a:spLocks noGrp="1"/>
          </p:cNvSpPr>
          <p:nvPr>
            <p:ph type="subTitle" idx="6"/>
          </p:nvPr>
        </p:nvSpPr>
        <p:spPr>
          <a:xfrm>
            <a:off x="-12300" y="3385575"/>
            <a:ext cx="8002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OS detection</a:t>
            </a:r>
            <a:endParaRPr sz="1600"/>
          </a:p>
        </p:txBody>
      </p:sp>
      <p:sp>
        <p:nvSpPr>
          <p:cNvPr id="2138" name="Google Shape;2138;p112"/>
          <p:cNvSpPr txBox="1">
            <a:spLocks noGrp="1"/>
          </p:cNvSpPr>
          <p:nvPr>
            <p:ph type="subTitle" idx="7"/>
          </p:nvPr>
        </p:nvSpPr>
        <p:spPr>
          <a:xfrm>
            <a:off x="-1564" y="4078300"/>
            <a:ext cx="8002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Top port scans</a:t>
            </a:r>
            <a:endParaRPr sz="1600"/>
          </a:p>
        </p:txBody>
      </p:sp>
      <p:sp>
        <p:nvSpPr>
          <p:cNvPr id="2139" name="Google Shape;2139;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pic>
        <p:nvPicPr>
          <p:cNvPr id="2140" name="Google Shape;2140;p112"/>
          <p:cNvPicPr preferRelativeResize="0"/>
          <p:nvPr/>
        </p:nvPicPr>
        <p:blipFill rotWithShape="1">
          <a:blip r:embed="rId3">
            <a:alphaModFix/>
          </a:blip>
          <a:srcRect t="475" b="465"/>
          <a:stretch/>
        </p:blipFill>
        <p:spPr>
          <a:xfrm>
            <a:off x="429768" y="1314036"/>
            <a:ext cx="785567" cy="606900"/>
          </a:xfrm>
          <a:prstGeom prst="rect">
            <a:avLst/>
          </a:prstGeom>
          <a:noFill/>
          <a:ln>
            <a:noFill/>
          </a:ln>
        </p:spPr>
      </p:pic>
      <p:pic>
        <p:nvPicPr>
          <p:cNvPr id="2141" name="Google Shape;2141;p112"/>
          <p:cNvPicPr preferRelativeResize="0"/>
          <p:nvPr/>
        </p:nvPicPr>
        <p:blipFill rotWithShape="1">
          <a:blip r:embed="rId3">
            <a:alphaModFix/>
          </a:blip>
          <a:srcRect t="475" b="465"/>
          <a:stretch/>
        </p:blipFill>
        <p:spPr>
          <a:xfrm>
            <a:off x="429768" y="2010348"/>
            <a:ext cx="785566" cy="606900"/>
          </a:xfrm>
          <a:prstGeom prst="rect">
            <a:avLst/>
          </a:prstGeom>
          <a:noFill/>
          <a:ln>
            <a:noFill/>
          </a:ln>
        </p:spPr>
      </p:pic>
      <p:pic>
        <p:nvPicPr>
          <p:cNvPr id="2142" name="Google Shape;2142;p112"/>
          <p:cNvPicPr preferRelativeResize="0"/>
          <p:nvPr/>
        </p:nvPicPr>
        <p:blipFill rotWithShape="1">
          <a:blip r:embed="rId3">
            <a:alphaModFix/>
          </a:blip>
          <a:srcRect t="475" b="465"/>
          <a:stretch/>
        </p:blipFill>
        <p:spPr>
          <a:xfrm>
            <a:off x="429768" y="2701248"/>
            <a:ext cx="785566" cy="606900"/>
          </a:xfrm>
          <a:prstGeom prst="rect">
            <a:avLst/>
          </a:prstGeom>
          <a:noFill/>
          <a:ln>
            <a:noFill/>
          </a:ln>
        </p:spPr>
      </p:pic>
      <p:pic>
        <p:nvPicPr>
          <p:cNvPr id="2143" name="Google Shape;2143;p112"/>
          <p:cNvPicPr preferRelativeResize="0"/>
          <p:nvPr/>
        </p:nvPicPr>
        <p:blipFill rotWithShape="1">
          <a:blip r:embed="rId3">
            <a:alphaModFix/>
          </a:blip>
          <a:srcRect t="475" b="465"/>
          <a:stretch/>
        </p:blipFill>
        <p:spPr>
          <a:xfrm>
            <a:off x="429768" y="3392773"/>
            <a:ext cx="785566" cy="606900"/>
          </a:xfrm>
          <a:prstGeom prst="rect">
            <a:avLst/>
          </a:prstGeom>
          <a:noFill/>
          <a:ln>
            <a:noFill/>
          </a:ln>
        </p:spPr>
      </p:pic>
      <p:pic>
        <p:nvPicPr>
          <p:cNvPr id="2144" name="Google Shape;2144;p112"/>
          <p:cNvPicPr preferRelativeResize="0"/>
          <p:nvPr/>
        </p:nvPicPr>
        <p:blipFill rotWithShape="1">
          <a:blip r:embed="rId3">
            <a:alphaModFix/>
          </a:blip>
          <a:srcRect t="475" b="465"/>
          <a:stretch/>
        </p:blipFill>
        <p:spPr>
          <a:xfrm>
            <a:off x="429768" y="4084311"/>
            <a:ext cx="785566" cy="606900"/>
          </a:xfrm>
          <a:prstGeom prst="rect">
            <a:avLst/>
          </a:prstGeom>
          <a:noFill/>
          <a:ln>
            <a:noFill/>
          </a:ln>
        </p:spPr>
      </p:pic>
      <p:cxnSp>
        <p:nvCxnSpPr>
          <p:cNvPr id="2145" name="Google Shape;2145;p112"/>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149"/>
        <p:cNvGrpSpPr/>
        <p:nvPr/>
      </p:nvGrpSpPr>
      <p:grpSpPr>
        <a:xfrm>
          <a:off x="0" y="0"/>
          <a:ext cx="0" cy="0"/>
          <a:chOff x="0" y="0"/>
          <a:chExt cx="0" cy="0"/>
        </a:xfrm>
      </p:grpSpPr>
      <p:sp>
        <p:nvSpPr>
          <p:cNvPr id="2150" name="Google Shape;2150;p113"/>
          <p:cNvSpPr/>
          <p:nvPr/>
        </p:nvSpPr>
        <p:spPr>
          <a:xfrm>
            <a:off x="4083100" y="412900"/>
            <a:ext cx="504600" cy="3762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3"/>
          <p:cNvSpPr/>
          <p:nvPr/>
        </p:nvSpPr>
        <p:spPr>
          <a:xfrm>
            <a:off x="-12300" y="-9175"/>
            <a:ext cx="4266600" cy="5143500"/>
          </a:xfrm>
          <a:prstGeom prst="rect">
            <a:avLst/>
          </a:prstGeom>
          <a:solidFill>
            <a:srgbClr val="DE6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2" name="Google Shape;2152;p113"/>
          <p:cNvPicPr preferRelativeResize="0"/>
          <p:nvPr/>
        </p:nvPicPr>
        <p:blipFill rotWithShape="1">
          <a:blip r:embed="rId3">
            <a:alphaModFix/>
          </a:blip>
          <a:srcRect l="22340" t="12252" r="22605" b="11926"/>
          <a:stretch/>
        </p:blipFill>
        <p:spPr>
          <a:xfrm>
            <a:off x="4422600" y="193425"/>
            <a:ext cx="4523500" cy="4672500"/>
          </a:xfrm>
          <a:prstGeom prst="rect">
            <a:avLst/>
          </a:prstGeom>
          <a:noFill/>
          <a:ln>
            <a:noFill/>
          </a:ln>
        </p:spPr>
      </p:pic>
      <p:sp>
        <p:nvSpPr>
          <p:cNvPr id="2153" name="Google Shape;2153;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Nmap Scans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154" name="Google Shape;2154;p113"/>
          <p:cNvSpPr txBox="1">
            <a:spLocks noGrp="1"/>
          </p:cNvSpPr>
          <p:nvPr>
            <p:ph type="subTitle" idx="1"/>
          </p:nvPr>
        </p:nvSpPr>
        <p:spPr>
          <a:xfrm>
            <a:off x="0" y="675975"/>
            <a:ext cx="4266600" cy="224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Nmap transmits data through scans and listens for responses with information about the network profile and topology.</a:t>
            </a:r>
            <a:endParaRPr>
              <a:solidFill>
                <a:srgbClr val="FFFFFF"/>
              </a:solidFill>
            </a:endParaRPr>
          </a:p>
          <a:p>
            <a:pPr marL="0" lvl="0" indent="0" algn="l" rtl="0">
              <a:spcBef>
                <a:spcPts val="0"/>
              </a:spcBef>
              <a:spcAft>
                <a:spcPts val="800"/>
              </a:spcAft>
              <a:buNone/>
            </a:pPr>
            <a:endParaRPr sz="1700">
              <a:solidFill>
                <a:srgbClr val="FFFFFF"/>
              </a:solidFill>
            </a:endParaRPr>
          </a:p>
        </p:txBody>
      </p:sp>
      <p:sp>
        <p:nvSpPr>
          <p:cNvPr id="2155" name="Google Shape;2155;p113"/>
          <p:cNvSpPr txBox="1">
            <a:spLocks noGrp="1"/>
          </p:cNvSpPr>
          <p:nvPr>
            <p:ph type="body" idx="3"/>
          </p:nvPr>
        </p:nvSpPr>
        <p:spPr>
          <a:xfrm>
            <a:off x="175" y="2092025"/>
            <a:ext cx="4266600" cy="908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Nmap’s protocols use various </a:t>
            </a:r>
            <a:br>
              <a:rPr lang="en">
                <a:solidFill>
                  <a:srgbClr val="FFFFFF"/>
                </a:solidFill>
              </a:rPr>
            </a:br>
            <a:r>
              <a:rPr lang="en">
                <a:solidFill>
                  <a:srgbClr val="FFFFFF"/>
                </a:solidFill>
              </a:rPr>
              <a:t>packet structures, such as TCP, UDP, and ICMP, which work together to enumerate networks.</a:t>
            </a:r>
            <a:endParaRPr>
              <a:solidFill>
                <a:srgbClr val="FFFFFF"/>
              </a:solidFill>
            </a:endParaRPr>
          </a:p>
          <a:p>
            <a:pPr marL="0" lvl="0" indent="0" algn="l" rtl="0">
              <a:lnSpc>
                <a:spcPct val="100000"/>
              </a:lnSpc>
              <a:spcBef>
                <a:spcPts val="800"/>
              </a:spcBef>
              <a:spcAft>
                <a:spcPts val="1000"/>
              </a:spcAft>
              <a:buNone/>
            </a:pPr>
            <a:endParaRPr>
              <a:solidFill>
                <a:srgbClr val="FFFFFF"/>
              </a:solidFill>
            </a:endParaRPr>
          </a:p>
        </p:txBody>
      </p:sp>
      <p:sp>
        <p:nvSpPr>
          <p:cNvPr id="2156" name="Google Shape;2156;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57" name="Google Shape;2157;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4">
                  <a:extLst>
                    <a:ext uri="{A12FA001-AC4F-418D-AE19-62706E023703}">
                      <ahyp:hlinkClr xmlns:ahyp="http://schemas.microsoft.com/office/drawing/2018/hyperlinkcolor" val="tx"/>
                    </a:ext>
                  </a:extLst>
                </a:hlinkClick>
              </a:rPr>
              <a:t>(Source)</a:t>
            </a:r>
            <a:endParaRPr>
              <a:solidFill>
                <a:srgbClr val="FFFFFF"/>
              </a:solidFill>
            </a:endParaRPr>
          </a:p>
        </p:txBody>
      </p:sp>
      <p:cxnSp>
        <p:nvCxnSpPr>
          <p:cNvPr id="2158" name="Google Shape;2158;p113"/>
          <p:cNvCxnSpPr/>
          <p:nvPr/>
        </p:nvCxnSpPr>
        <p:spPr>
          <a:xfrm>
            <a:off x="274375" y="640080"/>
            <a:ext cx="3762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64" name="Google Shape;2164;p114"/>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65" name="Google Shape;2165;p114"/>
          <p:cNvSpPr txBox="1"/>
          <p:nvPr/>
        </p:nvSpPr>
        <p:spPr>
          <a:xfrm>
            <a:off x="3616675" y="1312100"/>
            <a:ext cx="5357100" cy="26646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1200"/>
              </a:spcAft>
              <a:buNone/>
            </a:pPr>
            <a:r>
              <a:rPr lang="en" sz="2200">
                <a:solidFill>
                  <a:srgbClr val="FFF2CC"/>
                </a:solidFill>
                <a:latin typeface="Roboto Light"/>
                <a:ea typeface="Roboto Light"/>
                <a:cs typeface="Roboto Light"/>
                <a:sym typeface="Roboto Light"/>
              </a:rPr>
              <a:t>Nmap has many scan types and options. Some optimize performance, some optimize stealth, others optimize accuracy. We’ll explore </a:t>
            </a:r>
            <a:br>
              <a:rPr lang="en" sz="2200">
                <a:solidFill>
                  <a:srgbClr val="FFF2CC"/>
                </a:solidFill>
                <a:latin typeface="Roboto Light"/>
                <a:ea typeface="Roboto Light"/>
                <a:cs typeface="Roboto Light"/>
                <a:sym typeface="Roboto Light"/>
              </a:rPr>
            </a:br>
            <a:r>
              <a:rPr lang="en" sz="2200">
                <a:solidFill>
                  <a:srgbClr val="FFF2CC"/>
                </a:solidFill>
                <a:latin typeface="Roboto Light"/>
                <a:ea typeface="Roboto Light"/>
                <a:cs typeface="Roboto Light"/>
                <a:sym typeface="Roboto Light"/>
              </a:rPr>
              <a:t>several in the next demonstration. </a:t>
            </a:r>
            <a:endParaRPr sz="2200">
              <a:solidFill>
                <a:srgbClr val="FFF2CC"/>
              </a:solidFill>
              <a:latin typeface="Roboto Light"/>
              <a:ea typeface="Roboto Light"/>
              <a:cs typeface="Roboto Light"/>
              <a:sym typeface="Roboto Light"/>
            </a:endParaRPr>
          </a:p>
        </p:txBody>
      </p:sp>
      <p:sp>
        <p:nvSpPr>
          <p:cNvPr id="2166" name="Google Shape;2166;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a:t>
            </a:fld>
            <a:endParaRPr sz="600">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On-screen Show (16:9)</PresentationFormat>
  <Paragraphs>181</Paragraphs>
  <Slides>34</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Roboto Thin</vt:lpstr>
      <vt:lpstr>Arial</vt:lpstr>
      <vt:lpstr>Roboto Light</vt:lpstr>
      <vt:lpstr>Roboto</vt:lpstr>
      <vt:lpstr>Roboto Medium</vt:lpstr>
      <vt:lpstr>Inconsolata</vt:lpstr>
      <vt:lpstr>Inconsolata Regular</vt:lpstr>
      <vt:lpstr>Simple Light</vt:lpstr>
      <vt:lpstr>Simple Light</vt:lpstr>
      <vt:lpstr>Penetration Testing Day 2</vt:lpstr>
      <vt:lpstr>Class Objectives</vt:lpstr>
      <vt:lpstr>Penetration Testing</vt:lpstr>
      <vt:lpstr>Penetration Testing</vt:lpstr>
      <vt:lpstr>Scanning </vt:lpstr>
      <vt:lpstr>Nmap</vt:lpstr>
      <vt:lpstr>Nmap</vt:lpstr>
      <vt:lpstr>Nmap Scans </vt:lpstr>
      <vt:lpstr>PowerPoint Presentation</vt:lpstr>
      <vt:lpstr>Is Nmap Legal?</vt:lpstr>
      <vt:lpstr>PowerPoint Presentation</vt:lpstr>
      <vt:lpstr>Nmap</vt:lpstr>
      <vt:lpstr>25 Minutes</vt:lpstr>
      <vt:lpstr>PowerPoint Presentation</vt:lpstr>
      <vt:lpstr>NSE Scripting</vt:lpstr>
      <vt:lpstr>NSE Scripting</vt:lpstr>
      <vt:lpstr>NSE </vt:lpstr>
      <vt:lpstr>NSE in Action</vt:lpstr>
      <vt:lpstr>Zenmap</vt:lpstr>
      <vt:lpstr>Zenmap</vt:lpstr>
      <vt:lpstr>Zenmap</vt:lpstr>
      <vt:lpstr>25 Minutes</vt:lpstr>
      <vt:lpstr>PowerPoint Presentation</vt:lpstr>
      <vt:lpstr>PowerPoint Presentation</vt:lpstr>
      <vt:lpstr>Vulnerability Scanning</vt:lpstr>
      <vt:lpstr>NSE Scripts vs. Vulnerability Scanning</vt:lpstr>
      <vt:lpstr>Vulnerability Scanning</vt:lpstr>
      <vt:lpstr>Vulnerability Scanning</vt:lpstr>
      <vt:lpstr>NVD</vt:lpstr>
      <vt:lpstr>NVD</vt:lpstr>
      <vt:lpstr>Nessus</vt:lpstr>
      <vt:lpstr>25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Day 2</dc:title>
  <cp:lastModifiedBy>Dan Schmidt</cp:lastModifiedBy>
  <cp:revision>1</cp:revision>
  <dcterms:modified xsi:type="dcterms:W3CDTF">2021-04-07T22:57:19Z</dcterms:modified>
</cp:coreProperties>
</file>